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545" r:id="rId2"/>
    <p:sldId id="541" r:id="rId3"/>
    <p:sldId id="550" r:id="rId4"/>
    <p:sldId id="554" r:id="rId5"/>
    <p:sldId id="552" r:id="rId6"/>
    <p:sldId id="555" r:id="rId7"/>
    <p:sldId id="556" r:id="rId8"/>
    <p:sldId id="557" r:id="rId9"/>
    <p:sldId id="558" r:id="rId10"/>
    <p:sldId id="548" r:id="rId11"/>
    <p:sldId id="535" r:id="rId12"/>
  </p:sldIdLst>
  <p:sldSz cx="10693400" cy="7561263"/>
  <p:notesSz cx="6858000" cy="9723438"/>
  <p:defaultTextStyle>
    <a:defPPr>
      <a:defRPr lang="de-DE"/>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41">
          <p15:clr>
            <a:srgbClr val="A4A3A4"/>
          </p15:clr>
        </p15:guide>
        <p15:guide id="2" orient="horz" pos="521">
          <p15:clr>
            <a:srgbClr val="A4A3A4"/>
          </p15:clr>
        </p15:guide>
        <p15:guide id="3" orient="horz" pos="975">
          <p15:clr>
            <a:srgbClr val="A4A3A4"/>
          </p15:clr>
        </p15:guide>
        <p15:guide id="4" orient="horz" pos="1474">
          <p15:clr>
            <a:srgbClr val="A4A3A4"/>
          </p15:clr>
        </p15:guide>
        <p15:guide id="5" pos="2869">
          <p15:clr>
            <a:srgbClr val="A4A3A4"/>
          </p15:clr>
        </p15:guide>
        <p15:guide id="6" pos="465">
          <p15:clr>
            <a:srgbClr val="A4A3A4"/>
          </p15:clr>
        </p15:guide>
        <p15:guide id="7" pos="6271">
          <p15:clr>
            <a:srgbClr val="A4A3A4"/>
          </p15:clr>
        </p15:guide>
        <p15:guide id="8" pos="264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08" autoAdjust="0"/>
    <p:restoredTop sz="62424" autoAdjust="0"/>
  </p:normalViewPr>
  <p:slideViewPr>
    <p:cSldViewPr showGuides="1">
      <p:cViewPr varScale="1">
        <p:scale>
          <a:sx n="42" d="100"/>
          <a:sy n="42" d="100"/>
        </p:scale>
        <p:origin x="1920" y="40"/>
      </p:cViewPr>
      <p:guideLst>
        <p:guide orient="horz" pos="4241"/>
        <p:guide orient="horz" pos="521"/>
        <p:guide orient="horz" pos="975"/>
        <p:guide orient="horz" pos="1474"/>
        <p:guide pos="2869"/>
        <p:guide pos="465"/>
        <p:guide pos="6271"/>
        <p:guide pos="2642"/>
      </p:guideLst>
    </p:cSldViewPr>
  </p:slideViewPr>
  <p:outlineViewPr>
    <p:cViewPr>
      <p:scale>
        <a:sx n="33" d="100"/>
        <a:sy n="33" d="100"/>
      </p:scale>
      <p:origin x="0" y="0"/>
    </p:cViewPr>
  </p:outlineViewPr>
  <p:notesTextViewPr>
    <p:cViewPr>
      <p:scale>
        <a:sx n="1" d="1"/>
        <a:sy n="1" d="1"/>
      </p:scale>
      <p:origin x="0" y="0"/>
    </p:cViewPr>
  </p:notesTextViewPr>
  <p:sorterViewPr>
    <p:cViewPr>
      <p:scale>
        <a:sx n="160" d="100"/>
        <a:sy n="160" d="100"/>
      </p:scale>
      <p:origin x="0" y="0"/>
    </p:cViewPr>
  </p:sorterViewPr>
  <p:notesViewPr>
    <p:cSldViewPr>
      <p:cViewPr>
        <p:scale>
          <a:sx n="100" d="100"/>
          <a:sy n="100" d="100"/>
        </p:scale>
        <p:origin x="361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5"/>
            <a:ext cx="2971800" cy="488423"/>
          </a:xfrm>
          <a:prstGeom prst="rect">
            <a:avLst/>
          </a:prstGeom>
        </p:spPr>
        <p:txBody>
          <a:bodyPr vert="horz" lIns="91440" tIns="45720" rIns="91440" bIns="45720" rtlCol="0"/>
          <a:lstStyle>
            <a:lvl1pPr algn="l">
              <a:defRPr sz="1200"/>
            </a:lvl1pPr>
          </a:lstStyle>
          <a:p>
            <a:endParaRPr lang="de-AT"/>
          </a:p>
        </p:txBody>
      </p:sp>
      <p:sp>
        <p:nvSpPr>
          <p:cNvPr id="3" name="Tijdelijke aanduiding voor datum 2"/>
          <p:cNvSpPr>
            <a:spLocks noGrp="1"/>
          </p:cNvSpPr>
          <p:nvPr>
            <p:ph type="dt" sz="quarter" idx="1"/>
          </p:nvPr>
        </p:nvSpPr>
        <p:spPr>
          <a:xfrm>
            <a:off x="3885010" y="5"/>
            <a:ext cx="2971800" cy="488423"/>
          </a:xfrm>
          <a:prstGeom prst="rect">
            <a:avLst/>
          </a:prstGeom>
        </p:spPr>
        <p:txBody>
          <a:bodyPr vert="horz" lIns="91440" tIns="45720" rIns="91440" bIns="45720" rtlCol="0"/>
          <a:lstStyle>
            <a:lvl1pPr algn="r">
              <a:defRPr sz="1200"/>
            </a:lvl1pPr>
          </a:lstStyle>
          <a:p>
            <a:fld id="{2E8EDE8D-48DE-448F-A01A-711677727975}" type="datetimeFigureOut">
              <a:rPr lang="de-AT" smtClean="0"/>
              <a:t>01.07.2022</a:t>
            </a:fld>
            <a:endParaRPr lang="de-AT"/>
          </a:p>
        </p:txBody>
      </p:sp>
      <p:sp>
        <p:nvSpPr>
          <p:cNvPr id="4" name="Tijdelijke aanduiding voor voettekst 3"/>
          <p:cNvSpPr>
            <a:spLocks noGrp="1"/>
          </p:cNvSpPr>
          <p:nvPr>
            <p:ph type="ftr" sz="quarter" idx="2"/>
          </p:nvPr>
        </p:nvSpPr>
        <p:spPr>
          <a:xfrm>
            <a:off x="0" y="9235017"/>
            <a:ext cx="2971800" cy="488422"/>
          </a:xfrm>
          <a:prstGeom prst="rect">
            <a:avLst/>
          </a:prstGeom>
        </p:spPr>
        <p:txBody>
          <a:bodyPr vert="horz" lIns="91440" tIns="45720" rIns="91440" bIns="45720" rtlCol="0" anchor="b"/>
          <a:lstStyle>
            <a:lvl1pPr algn="l">
              <a:defRPr sz="1200"/>
            </a:lvl1pPr>
          </a:lstStyle>
          <a:p>
            <a:endParaRPr lang="de-AT"/>
          </a:p>
        </p:txBody>
      </p:sp>
      <p:sp>
        <p:nvSpPr>
          <p:cNvPr id="5" name="Tijdelijke aanduiding voor dianummer 4"/>
          <p:cNvSpPr>
            <a:spLocks noGrp="1"/>
          </p:cNvSpPr>
          <p:nvPr>
            <p:ph type="sldNum" sz="quarter" idx="3"/>
          </p:nvPr>
        </p:nvSpPr>
        <p:spPr>
          <a:xfrm>
            <a:off x="3885010" y="9235017"/>
            <a:ext cx="2971800" cy="488422"/>
          </a:xfrm>
          <a:prstGeom prst="rect">
            <a:avLst/>
          </a:prstGeom>
        </p:spPr>
        <p:txBody>
          <a:bodyPr vert="horz" lIns="91440" tIns="45720" rIns="91440" bIns="45720" rtlCol="0" anchor="b"/>
          <a:lstStyle>
            <a:lvl1pPr algn="r">
              <a:defRPr sz="1200"/>
            </a:lvl1pPr>
          </a:lstStyle>
          <a:p>
            <a:fld id="{D709E5DB-C6E0-41A7-B4EF-23B97D4E367E}" type="slidenum">
              <a:rPr lang="de-AT" smtClean="0"/>
              <a:t>‹Nr.›</a:t>
            </a:fld>
            <a:endParaRPr lang="de-AT"/>
          </a:p>
        </p:txBody>
      </p:sp>
    </p:spTree>
    <p:extLst>
      <p:ext uri="{BB962C8B-B14F-4D97-AF65-F5344CB8AC3E}">
        <p14:creationId xmlns:p14="http://schemas.microsoft.com/office/powerpoint/2010/main" val="28133090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5"/>
            <a:ext cx="2971800" cy="488423"/>
          </a:xfrm>
          <a:prstGeom prst="rect">
            <a:avLst/>
          </a:prstGeom>
        </p:spPr>
        <p:txBody>
          <a:bodyPr vert="horz" lIns="91440" tIns="45720" rIns="91440" bIns="45720" rtlCol="0"/>
          <a:lstStyle>
            <a:lvl1pPr algn="l">
              <a:defRPr sz="1200"/>
            </a:lvl1pPr>
          </a:lstStyle>
          <a:p>
            <a:endParaRPr lang="de-AT"/>
          </a:p>
        </p:txBody>
      </p:sp>
      <p:sp>
        <p:nvSpPr>
          <p:cNvPr id="3" name="Tijdelijke aanduiding voor datum 2"/>
          <p:cNvSpPr>
            <a:spLocks noGrp="1"/>
          </p:cNvSpPr>
          <p:nvPr>
            <p:ph type="dt" idx="1"/>
          </p:nvPr>
        </p:nvSpPr>
        <p:spPr>
          <a:xfrm>
            <a:off x="3885010" y="5"/>
            <a:ext cx="2971800" cy="488423"/>
          </a:xfrm>
          <a:prstGeom prst="rect">
            <a:avLst/>
          </a:prstGeom>
        </p:spPr>
        <p:txBody>
          <a:bodyPr vert="horz" lIns="91440" tIns="45720" rIns="91440" bIns="45720" rtlCol="0"/>
          <a:lstStyle>
            <a:lvl1pPr algn="r">
              <a:defRPr sz="1200"/>
            </a:lvl1pPr>
          </a:lstStyle>
          <a:p>
            <a:fld id="{629E4A9B-32BD-4CBE-9576-017E3CE98905}" type="datetimeFigureOut">
              <a:rPr lang="de-AT" smtClean="0"/>
              <a:t>01.07.2022</a:t>
            </a:fld>
            <a:endParaRPr lang="de-AT"/>
          </a:p>
        </p:txBody>
      </p:sp>
      <p:sp>
        <p:nvSpPr>
          <p:cNvPr id="4" name="Tijdelijke aanduiding voor dia-afbeelding 3"/>
          <p:cNvSpPr>
            <a:spLocks noGrp="1" noRot="1" noChangeAspect="1"/>
          </p:cNvSpPr>
          <p:nvPr>
            <p:ph type="sldImg" idx="2"/>
          </p:nvPr>
        </p:nvSpPr>
        <p:spPr>
          <a:xfrm>
            <a:off x="1847850" y="584200"/>
            <a:ext cx="2760663" cy="1952625"/>
          </a:xfrm>
          <a:prstGeom prst="rect">
            <a:avLst/>
          </a:prstGeom>
          <a:noFill/>
          <a:ln w="12700">
            <a:solidFill>
              <a:prstClr val="black"/>
            </a:solidFill>
          </a:ln>
        </p:spPr>
        <p:txBody>
          <a:bodyPr vert="horz" lIns="91440" tIns="45720" rIns="91440" bIns="45720" rtlCol="0" anchor="ctr"/>
          <a:lstStyle/>
          <a:p>
            <a:endParaRPr lang="de-AT"/>
          </a:p>
        </p:txBody>
      </p:sp>
      <p:sp>
        <p:nvSpPr>
          <p:cNvPr id="5" name="Tijdelijke aanduiding voor notities 4"/>
          <p:cNvSpPr>
            <a:spLocks noGrp="1"/>
          </p:cNvSpPr>
          <p:nvPr>
            <p:ph type="body" sz="quarter" idx="3"/>
          </p:nvPr>
        </p:nvSpPr>
        <p:spPr>
          <a:xfrm>
            <a:off x="328609" y="2633375"/>
            <a:ext cx="6278291" cy="6506093"/>
          </a:xfrm>
          <a:prstGeom prst="rect">
            <a:avLst/>
          </a:prstGeom>
        </p:spPr>
        <p:txBody>
          <a:bodyPr vert="horz" lIns="91440" tIns="45720" rIns="91440" bIns="45720" rtlCol="0"/>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de-AT" dirty="0"/>
          </a:p>
        </p:txBody>
      </p:sp>
      <p:sp>
        <p:nvSpPr>
          <p:cNvPr id="6" name="Tijdelijke aanduiding voor voettekst 5"/>
          <p:cNvSpPr>
            <a:spLocks noGrp="1"/>
          </p:cNvSpPr>
          <p:nvPr>
            <p:ph type="ftr" sz="quarter" idx="4"/>
          </p:nvPr>
        </p:nvSpPr>
        <p:spPr>
          <a:xfrm>
            <a:off x="0" y="9235017"/>
            <a:ext cx="2971800" cy="488422"/>
          </a:xfrm>
          <a:prstGeom prst="rect">
            <a:avLst/>
          </a:prstGeom>
        </p:spPr>
        <p:txBody>
          <a:bodyPr vert="horz" lIns="91440" tIns="45720" rIns="91440" bIns="45720" rtlCol="0" anchor="b"/>
          <a:lstStyle>
            <a:lvl1pPr algn="l">
              <a:defRPr sz="1200"/>
            </a:lvl1pPr>
          </a:lstStyle>
          <a:p>
            <a:endParaRPr lang="de-AT"/>
          </a:p>
        </p:txBody>
      </p:sp>
      <p:sp>
        <p:nvSpPr>
          <p:cNvPr id="7" name="Tijdelijke aanduiding voor dianummer 6"/>
          <p:cNvSpPr>
            <a:spLocks noGrp="1"/>
          </p:cNvSpPr>
          <p:nvPr>
            <p:ph type="sldNum" sz="quarter" idx="5"/>
          </p:nvPr>
        </p:nvSpPr>
        <p:spPr>
          <a:xfrm>
            <a:off x="3885010" y="9235017"/>
            <a:ext cx="2971800" cy="488422"/>
          </a:xfrm>
          <a:prstGeom prst="rect">
            <a:avLst/>
          </a:prstGeom>
        </p:spPr>
        <p:txBody>
          <a:bodyPr vert="horz" lIns="91440" tIns="45720" rIns="91440" bIns="45720" rtlCol="0" anchor="b"/>
          <a:lstStyle>
            <a:lvl1pPr algn="r">
              <a:defRPr sz="1200"/>
            </a:lvl1pPr>
          </a:lstStyle>
          <a:p>
            <a:fld id="{DFCA809B-56B5-4649-A3BD-9E19C4AEE30D}" type="slidenum">
              <a:rPr lang="de-AT" smtClean="0"/>
              <a:t>‹Nr.›</a:t>
            </a:fld>
            <a:endParaRPr lang="de-AT"/>
          </a:p>
        </p:txBody>
      </p:sp>
    </p:spTree>
    <p:extLst>
      <p:ext uri="{BB962C8B-B14F-4D97-AF65-F5344CB8AC3E}">
        <p14:creationId xmlns:p14="http://schemas.microsoft.com/office/powerpoint/2010/main" val="2152610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1</a:t>
            </a:fld>
            <a:endParaRPr lang="de-AT"/>
          </a:p>
        </p:txBody>
      </p:sp>
    </p:spTree>
    <p:extLst>
      <p:ext uri="{BB962C8B-B14F-4D97-AF65-F5344CB8AC3E}">
        <p14:creationId xmlns:p14="http://schemas.microsoft.com/office/powerpoint/2010/main" val="3668091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10</a:t>
            </a:fld>
            <a:endParaRPr lang="de-AT"/>
          </a:p>
        </p:txBody>
      </p:sp>
    </p:spTree>
    <p:extLst>
      <p:ext uri="{BB962C8B-B14F-4D97-AF65-F5344CB8AC3E}">
        <p14:creationId xmlns:p14="http://schemas.microsoft.com/office/powerpoint/2010/main" val="3122877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11</a:t>
            </a:fld>
            <a:endParaRPr lang="de-AT"/>
          </a:p>
        </p:txBody>
      </p:sp>
    </p:spTree>
    <p:extLst>
      <p:ext uri="{BB962C8B-B14F-4D97-AF65-F5344CB8AC3E}">
        <p14:creationId xmlns:p14="http://schemas.microsoft.com/office/powerpoint/2010/main" val="761995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2</a:t>
            </a:fld>
            <a:endParaRPr lang="de-AT"/>
          </a:p>
        </p:txBody>
      </p:sp>
    </p:spTree>
    <p:extLst>
      <p:ext uri="{BB962C8B-B14F-4D97-AF65-F5344CB8AC3E}">
        <p14:creationId xmlns:p14="http://schemas.microsoft.com/office/powerpoint/2010/main" val="4007868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3</a:t>
            </a:fld>
            <a:endParaRPr lang="de-AT"/>
          </a:p>
        </p:txBody>
      </p:sp>
    </p:spTree>
    <p:extLst>
      <p:ext uri="{BB962C8B-B14F-4D97-AF65-F5344CB8AC3E}">
        <p14:creationId xmlns:p14="http://schemas.microsoft.com/office/powerpoint/2010/main" val="394877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4</a:t>
            </a:fld>
            <a:endParaRPr lang="de-AT"/>
          </a:p>
        </p:txBody>
      </p:sp>
    </p:spTree>
    <p:extLst>
      <p:ext uri="{BB962C8B-B14F-4D97-AF65-F5344CB8AC3E}">
        <p14:creationId xmlns:p14="http://schemas.microsoft.com/office/powerpoint/2010/main" val="1126915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5</a:t>
            </a:fld>
            <a:endParaRPr lang="de-AT"/>
          </a:p>
        </p:txBody>
      </p:sp>
    </p:spTree>
    <p:extLst>
      <p:ext uri="{BB962C8B-B14F-4D97-AF65-F5344CB8AC3E}">
        <p14:creationId xmlns:p14="http://schemas.microsoft.com/office/powerpoint/2010/main" val="3660790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6</a:t>
            </a:fld>
            <a:endParaRPr lang="de-AT"/>
          </a:p>
        </p:txBody>
      </p:sp>
    </p:spTree>
    <p:extLst>
      <p:ext uri="{BB962C8B-B14F-4D97-AF65-F5344CB8AC3E}">
        <p14:creationId xmlns:p14="http://schemas.microsoft.com/office/powerpoint/2010/main" val="2442814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7</a:t>
            </a:fld>
            <a:endParaRPr lang="de-AT"/>
          </a:p>
        </p:txBody>
      </p:sp>
    </p:spTree>
    <p:extLst>
      <p:ext uri="{BB962C8B-B14F-4D97-AF65-F5344CB8AC3E}">
        <p14:creationId xmlns:p14="http://schemas.microsoft.com/office/powerpoint/2010/main" val="3056217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8</a:t>
            </a:fld>
            <a:endParaRPr lang="de-AT"/>
          </a:p>
        </p:txBody>
      </p:sp>
    </p:spTree>
    <p:extLst>
      <p:ext uri="{BB962C8B-B14F-4D97-AF65-F5344CB8AC3E}">
        <p14:creationId xmlns:p14="http://schemas.microsoft.com/office/powerpoint/2010/main" val="442601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FCA809B-56B5-4649-A3BD-9E19C4AEE30D}" type="slidenum">
              <a:rPr lang="de-AT" smtClean="0"/>
              <a:t>9</a:t>
            </a:fld>
            <a:endParaRPr lang="de-AT"/>
          </a:p>
        </p:txBody>
      </p:sp>
    </p:spTree>
    <p:extLst>
      <p:ext uri="{BB962C8B-B14F-4D97-AF65-F5344CB8AC3E}">
        <p14:creationId xmlns:p14="http://schemas.microsoft.com/office/powerpoint/2010/main" val="19851070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 Bild + Logo">
    <p:spTree>
      <p:nvGrpSpPr>
        <p:cNvPr id="1" name=""/>
        <p:cNvGrpSpPr/>
        <p:nvPr/>
      </p:nvGrpSpPr>
      <p:grpSpPr>
        <a:xfrm>
          <a:off x="0" y="0"/>
          <a:ext cx="0" cy="0"/>
          <a:chOff x="0" y="0"/>
          <a:chExt cx="0" cy="0"/>
        </a:xfrm>
      </p:grpSpPr>
      <p:sp>
        <p:nvSpPr>
          <p:cNvPr id="13" name="Bildplatzhalter 3"/>
          <p:cNvSpPr>
            <a:spLocks noGrp="1"/>
          </p:cNvSpPr>
          <p:nvPr>
            <p:ph type="pic" sz="quarter" idx="12"/>
          </p:nvPr>
        </p:nvSpPr>
        <p:spPr>
          <a:xfrm>
            <a:off x="0" y="0"/>
            <a:ext cx="10693400" cy="6175196"/>
          </a:xfrm>
        </p:spPr>
        <p:txBody>
          <a:bodyPr/>
          <a:lstStyle/>
          <a:p>
            <a:r>
              <a:rPr lang="nl-NL"/>
              <a:t>Klik op het pictogram als u een afbeelding wilt toevoegen</a:t>
            </a:r>
            <a:endParaRPr lang="de-DE" dirty="0"/>
          </a:p>
        </p:txBody>
      </p:sp>
      <p:sp>
        <p:nvSpPr>
          <p:cNvPr id="2" name="Titel 1"/>
          <p:cNvSpPr>
            <a:spLocks noGrp="1"/>
          </p:cNvSpPr>
          <p:nvPr>
            <p:ph type="ctrTitle" hasCustomPrompt="1"/>
          </p:nvPr>
        </p:nvSpPr>
        <p:spPr>
          <a:xfrm>
            <a:off x="606667" y="6588943"/>
            <a:ext cx="9339920" cy="576064"/>
          </a:xfrm>
        </p:spPr>
        <p:txBody>
          <a:bodyPr>
            <a:noAutofit/>
          </a:bodyPr>
          <a:lstStyle>
            <a:lvl1pPr algn="l">
              <a:defRPr sz="3100" b="1"/>
            </a:lvl1pPr>
          </a:lstStyle>
          <a:p>
            <a:r>
              <a:rPr lang="de-DE" dirty="0"/>
              <a:t>Überschrift</a:t>
            </a:r>
          </a:p>
        </p:txBody>
      </p:sp>
      <p:sp>
        <p:nvSpPr>
          <p:cNvPr id="7" name="Inhaltsplatzhalter 2"/>
          <p:cNvSpPr>
            <a:spLocks noGrp="1"/>
          </p:cNvSpPr>
          <p:nvPr>
            <p:ph idx="10" hasCustomPrompt="1"/>
          </p:nvPr>
        </p:nvSpPr>
        <p:spPr>
          <a:xfrm>
            <a:off x="640303" y="7021198"/>
            <a:ext cx="9306284" cy="471057"/>
          </a:xfrm>
        </p:spPr>
        <p:txBody>
          <a:bodyPr>
            <a:normAutofit/>
          </a:bodyPr>
          <a:lstStyle>
            <a:lvl1pPr marL="0" indent="0">
              <a:buFontTx/>
              <a:buNone/>
              <a:defRPr sz="1400" b="1">
                <a:solidFill>
                  <a:schemeClr val="tx1">
                    <a:lumMod val="50000"/>
                    <a:lumOff val="50000"/>
                  </a:schemeClr>
                </a:solidFill>
                <a:latin typeface="+mj-lt"/>
              </a:defRPr>
            </a:lvl1pPr>
          </a:lstStyle>
          <a:p>
            <a:pPr lvl="0"/>
            <a:r>
              <a:rPr lang="de-DE" dirty="0"/>
              <a:t>Überschrift 2</a:t>
            </a:r>
          </a:p>
        </p:txBody>
      </p:sp>
      <p:sp>
        <p:nvSpPr>
          <p:cNvPr id="10" name="Inhaltsplatzhalter 2"/>
          <p:cNvSpPr>
            <a:spLocks noGrp="1"/>
          </p:cNvSpPr>
          <p:nvPr>
            <p:ph idx="11" hasCustomPrompt="1"/>
          </p:nvPr>
        </p:nvSpPr>
        <p:spPr>
          <a:xfrm>
            <a:off x="640303" y="6416627"/>
            <a:ext cx="9306284" cy="362462"/>
          </a:xfrm>
        </p:spPr>
        <p:txBody>
          <a:bodyPr>
            <a:normAutofit/>
          </a:bodyPr>
          <a:lstStyle>
            <a:lvl1pPr marL="0" indent="0">
              <a:buFontTx/>
              <a:buNone/>
              <a:defRPr sz="1100" b="1">
                <a:solidFill>
                  <a:schemeClr val="tx1">
                    <a:lumMod val="50000"/>
                    <a:lumOff val="50000"/>
                  </a:schemeClr>
                </a:solidFill>
                <a:latin typeface="+mn-lt"/>
              </a:defRPr>
            </a:lvl1pPr>
          </a:lstStyle>
          <a:p>
            <a:pPr lvl="0"/>
            <a:r>
              <a:rPr lang="de-DE" dirty="0"/>
              <a:t>Überschrift 2</a:t>
            </a: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4006" y="827088"/>
            <a:ext cx="2642616" cy="719328"/>
          </a:xfrm>
          <a:prstGeom prst="rect">
            <a:avLst/>
          </a:prstGeom>
        </p:spPr>
      </p:pic>
    </p:spTree>
    <p:extLst>
      <p:ext uri="{BB962C8B-B14F-4D97-AF65-F5344CB8AC3E}">
        <p14:creationId xmlns:p14="http://schemas.microsoft.com/office/powerpoint/2010/main" val="1007046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 Bild">
    <p:spTree>
      <p:nvGrpSpPr>
        <p:cNvPr id="1" name=""/>
        <p:cNvGrpSpPr/>
        <p:nvPr/>
      </p:nvGrpSpPr>
      <p:grpSpPr>
        <a:xfrm>
          <a:off x="0" y="0"/>
          <a:ext cx="0" cy="0"/>
          <a:chOff x="0" y="0"/>
          <a:chExt cx="0" cy="0"/>
        </a:xfrm>
      </p:grpSpPr>
      <p:sp>
        <p:nvSpPr>
          <p:cNvPr id="4" name="Bildplatzhalter 3"/>
          <p:cNvSpPr>
            <a:spLocks noGrp="1"/>
          </p:cNvSpPr>
          <p:nvPr>
            <p:ph type="pic" sz="quarter" idx="12"/>
          </p:nvPr>
        </p:nvSpPr>
        <p:spPr>
          <a:xfrm>
            <a:off x="0" y="0"/>
            <a:ext cx="10693400" cy="6175196"/>
          </a:xfrm>
        </p:spPr>
        <p:txBody>
          <a:bodyPr/>
          <a:lstStyle/>
          <a:p>
            <a:r>
              <a:rPr lang="nl-NL"/>
              <a:t>Klik op het pictogram als u een afbeelding wilt toevoegen</a:t>
            </a:r>
            <a:endParaRPr lang="de-DE" dirty="0"/>
          </a:p>
        </p:txBody>
      </p:sp>
      <p:sp>
        <p:nvSpPr>
          <p:cNvPr id="6" name="Titel 1"/>
          <p:cNvSpPr>
            <a:spLocks noGrp="1"/>
          </p:cNvSpPr>
          <p:nvPr>
            <p:ph type="ctrTitle" hasCustomPrompt="1"/>
          </p:nvPr>
        </p:nvSpPr>
        <p:spPr>
          <a:xfrm>
            <a:off x="606667" y="6588943"/>
            <a:ext cx="9339920" cy="576064"/>
          </a:xfrm>
        </p:spPr>
        <p:txBody>
          <a:bodyPr>
            <a:noAutofit/>
          </a:bodyPr>
          <a:lstStyle>
            <a:lvl1pPr algn="l">
              <a:defRPr sz="3100" b="1"/>
            </a:lvl1pPr>
          </a:lstStyle>
          <a:p>
            <a:r>
              <a:rPr lang="de-DE" dirty="0"/>
              <a:t>Überschrift</a:t>
            </a:r>
          </a:p>
        </p:txBody>
      </p:sp>
      <p:sp>
        <p:nvSpPr>
          <p:cNvPr id="8" name="Inhaltsplatzhalter 2"/>
          <p:cNvSpPr>
            <a:spLocks noGrp="1"/>
          </p:cNvSpPr>
          <p:nvPr>
            <p:ph idx="10" hasCustomPrompt="1"/>
          </p:nvPr>
        </p:nvSpPr>
        <p:spPr>
          <a:xfrm>
            <a:off x="640303" y="7021198"/>
            <a:ext cx="9306284" cy="471057"/>
          </a:xfrm>
        </p:spPr>
        <p:txBody>
          <a:bodyPr>
            <a:normAutofit/>
          </a:bodyPr>
          <a:lstStyle>
            <a:lvl1pPr marL="0" indent="0">
              <a:buFontTx/>
              <a:buNone/>
              <a:defRPr sz="1400" b="1">
                <a:solidFill>
                  <a:schemeClr val="tx1">
                    <a:lumMod val="50000"/>
                    <a:lumOff val="50000"/>
                  </a:schemeClr>
                </a:solidFill>
                <a:latin typeface="+mj-lt"/>
              </a:defRPr>
            </a:lvl1pPr>
          </a:lstStyle>
          <a:p>
            <a:pPr lvl="0"/>
            <a:r>
              <a:rPr lang="de-DE" dirty="0"/>
              <a:t>Überschrift 2</a:t>
            </a:r>
          </a:p>
        </p:txBody>
      </p:sp>
      <p:sp>
        <p:nvSpPr>
          <p:cNvPr id="9" name="Inhaltsplatzhalter 2"/>
          <p:cNvSpPr>
            <a:spLocks noGrp="1"/>
          </p:cNvSpPr>
          <p:nvPr>
            <p:ph idx="11" hasCustomPrompt="1"/>
          </p:nvPr>
        </p:nvSpPr>
        <p:spPr>
          <a:xfrm>
            <a:off x="640303" y="6416627"/>
            <a:ext cx="9306284" cy="362462"/>
          </a:xfrm>
        </p:spPr>
        <p:txBody>
          <a:bodyPr>
            <a:normAutofit/>
          </a:bodyPr>
          <a:lstStyle>
            <a:lvl1pPr marL="0" indent="0">
              <a:buFontTx/>
              <a:buNone/>
              <a:defRPr sz="1100" b="1">
                <a:solidFill>
                  <a:schemeClr val="tx1">
                    <a:lumMod val="50000"/>
                    <a:lumOff val="50000"/>
                  </a:schemeClr>
                </a:solidFill>
                <a:latin typeface="+mn-lt"/>
              </a:defRPr>
            </a:lvl1pPr>
          </a:lstStyle>
          <a:p>
            <a:pPr lvl="0"/>
            <a:r>
              <a:rPr lang="de-DE" dirty="0"/>
              <a:t>Überschrift 2</a:t>
            </a:r>
          </a:p>
        </p:txBody>
      </p:sp>
    </p:spTree>
    <p:extLst>
      <p:ext uri="{BB962C8B-B14F-4D97-AF65-F5344CB8AC3E}">
        <p14:creationId xmlns:p14="http://schemas.microsoft.com/office/powerpoint/2010/main" val="400976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folie + Bild + Headline">
    <p:spTree>
      <p:nvGrpSpPr>
        <p:cNvPr id="1" name=""/>
        <p:cNvGrpSpPr/>
        <p:nvPr/>
      </p:nvGrpSpPr>
      <p:grpSpPr>
        <a:xfrm>
          <a:off x="0" y="0"/>
          <a:ext cx="0" cy="0"/>
          <a:chOff x="0" y="0"/>
          <a:chExt cx="0" cy="0"/>
        </a:xfrm>
      </p:grpSpPr>
      <p:sp>
        <p:nvSpPr>
          <p:cNvPr id="4" name="Bildplatzhalter 3"/>
          <p:cNvSpPr>
            <a:spLocks noGrp="1"/>
          </p:cNvSpPr>
          <p:nvPr>
            <p:ph type="pic" sz="quarter" idx="10"/>
          </p:nvPr>
        </p:nvSpPr>
        <p:spPr>
          <a:xfrm>
            <a:off x="0" y="-9550"/>
            <a:ext cx="10693400" cy="7570813"/>
          </a:xfrm>
        </p:spPr>
        <p:txBody>
          <a:bodyPr/>
          <a:lstStyle/>
          <a:p>
            <a:r>
              <a:rPr lang="nl-NL"/>
              <a:t>Klik op het pictogram als u een afbeelding wilt toevoegen</a:t>
            </a:r>
            <a:endParaRPr lang="de-DE" dirty="0"/>
          </a:p>
        </p:txBody>
      </p:sp>
      <p:sp>
        <p:nvSpPr>
          <p:cNvPr id="5" name="Abgerundetes Rechteck 4"/>
          <p:cNvSpPr/>
          <p:nvPr userDrawn="1"/>
        </p:nvSpPr>
        <p:spPr>
          <a:xfrm>
            <a:off x="1890316" y="6200025"/>
            <a:ext cx="8954870" cy="576064"/>
          </a:xfrm>
          <a:prstGeom prst="roundRect">
            <a:avLst>
              <a:gd name="adj" fmla="val 1932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2034332" y="6228532"/>
            <a:ext cx="8496944" cy="504056"/>
          </a:xfrm>
        </p:spPr>
        <p:txBody>
          <a:bodyPr/>
          <a:lstStyle>
            <a:lvl1pPr>
              <a:defRPr b="1"/>
            </a:lvl1pPr>
          </a:lstStyle>
          <a:p>
            <a:r>
              <a:rPr lang="nl-NL"/>
              <a:t>Klik om de stijl te bewerken</a:t>
            </a:r>
            <a:endParaRPr lang="de-DE" dirty="0"/>
          </a:p>
        </p:txBody>
      </p:sp>
    </p:spTree>
    <p:extLst>
      <p:ext uri="{BB962C8B-B14F-4D97-AF65-F5344CB8AC3E}">
        <p14:creationId xmlns:p14="http://schemas.microsoft.com/office/powerpoint/2010/main" val="976826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Spalten">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738189" y="1751747"/>
            <a:ext cx="4464496" cy="705367"/>
          </a:xfrm>
        </p:spPr>
        <p:txBody>
          <a:bodyPr anchor="b">
            <a:normAutofit/>
          </a:bodyPr>
          <a:lstStyle>
            <a:lvl1pPr marL="0" indent="0">
              <a:buNone/>
              <a:defRPr sz="2400" b="0">
                <a:solidFill>
                  <a:schemeClr val="tx1">
                    <a:lumMod val="50000"/>
                    <a:lumOff val="50000"/>
                  </a:schemeClr>
                </a:solidFill>
                <a:latin typeface="+mj-lt"/>
              </a:defRPr>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nl-NL"/>
              <a:t>Klik om de modelstijlen te bewerken</a:t>
            </a:r>
          </a:p>
        </p:txBody>
      </p:sp>
      <p:sp>
        <p:nvSpPr>
          <p:cNvPr id="4" name="Inhaltsplatzhalter 3"/>
          <p:cNvSpPr>
            <a:spLocks noGrp="1"/>
          </p:cNvSpPr>
          <p:nvPr>
            <p:ph sz="half" idx="2"/>
          </p:nvPr>
        </p:nvSpPr>
        <p:spPr>
          <a:xfrm>
            <a:off x="738189" y="2457115"/>
            <a:ext cx="4464496" cy="4356478"/>
          </a:xfrm>
        </p:spPr>
        <p:txBody>
          <a:bodyPr>
            <a:normAutofit/>
          </a:bodyPr>
          <a:lstStyle>
            <a:lvl1pPr>
              <a:defRPr sz="2200"/>
            </a:lvl1pPr>
            <a:lvl2pPr>
              <a:defRPr sz="2200"/>
            </a:lvl2pPr>
            <a:lvl3pPr>
              <a:defRPr sz="2200"/>
            </a:lvl3pPr>
            <a:lvl4pPr>
              <a:defRPr sz="2200"/>
            </a:lvl4pPr>
            <a:lvl5pPr>
              <a:defRPr sz="2200"/>
            </a:lvl5pPr>
            <a:lvl6pPr>
              <a:defRPr sz="1700"/>
            </a:lvl6pPr>
            <a:lvl7pPr>
              <a:defRPr sz="1700"/>
            </a:lvl7pPr>
            <a:lvl8pPr>
              <a:defRPr sz="1700"/>
            </a:lvl8pPr>
            <a:lvl9pPr>
              <a:defRPr sz="17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5" name="Textplatzhalter 4"/>
          <p:cNvSpPr>
            <a:spLocks noGrp="1"/>
          </p:cNvSpPr>
          <p:nvPr>
            <p:ph type="body" sz="quarter" idx="3"/>
          </p:nvPr>
        </p:nvSpPr>
        <p:spPr>
          <a:xfrm>
            <a:off x="5490717" y="1751747"/>
            <a:ext cx="4464496" cy="705367"/>
          </a:xfrm>
        </p:spPr>
        <p:txBody>
          <a:bodyPr anchor="b">
            <a:normAutofit/>
          </a:bodyPr>
          <a:lstStyle>
            <a:lvl1pPr marL="0" indent="0">
              <a:buNone/>
              <a:defRPr sz="2400" b="0">
                <a:solidFill>
                  <a:schemeClr val="tx1">
                    <a:lumMod val="50000"/>
                    <a:lumOff val="50000"/>
                  </a:schemeClr>
                </a:solidFill>
                <a:latin typeface="+mj-lt"/>
              </a:defRPr>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nl-NL"/>
              <a:t>Klik om de modelstijlen te bewerken</a:t>
            </a:r>
          </a:p>
        </p:txBody>
      </p:sp>
      <p:sp>
        <p:nvSpPr>
          <p:cNvPr id="6" name="Inhaltsplatzhalter 5"/>
          <p:cNvSpPr>
            <a:spLocks noGrp="1"/>
          </p:cNvSpPr>
          <p:nvPr>
            <p:ph sz="quarter" idx="4"/>
          </p:nvPr>
        </p:nvSpPr>
        <p:spPr>
          <a:xfrm>
            <a:off x="5490717" y="2457115"/>
            <a:ext cx="4464496" cy="4356478"/>
          </a:xfrm>
        </p:spPr>
        <p:txBody>
          <a:bodyPr>
            <a:normAutofit/>
          </a:bodyPr>
          <a:lstStyle>
            <a:lvl1pPr>
              <a:defRPr sz="2200"/>
            </a:lvl1pPr>
            <a:lvl2pPr>
              <a:defRPr sz="2200"/>
            </a:lvl2pPr>
            <a:lvl3pPr>
              <a:defRPr sz="2200"/>
            </a:lvl3pPr>
            <a:lvl4pPr>
              <a:defRPr sz="2200"/>
            </a:lvl4pPr>
            <a:lvl5pPr>
              <a:defRPr sz="2200"/>
            </a:lvl5pPr>
            <a:lvl6pPr>
              <a:defRPr sz="1700"/>
            </a:lvl6pPr>
            <a:lvl7pPr>
              <a:defRPr sz="1700"/>
            </a:lvl7pPr>
            <a:lvl8pPr>
              <a:defRPr sz="1700"/>
            </a:lvl8pPr>
            <a:lvl9pPr>
              <a:defRPr sz="17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dirty="0"/>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4006" y="827088"/>
            <a:ext cx="2642616" cy="719328"/>
          </a:xfrm>
          <a:prstGeom prst="rect">
            <a:avLst/>
          </a:prstGeom>
        </p:spPr>
      </p:pic>
    </p:spTree>
    <p:extLst>
      <p:ext uri="{BB962C8B-B14F-4D97-AF65-F5344CB8AC3E}">
        <p14:creationId xmlns:p14="http://schemas.microsoft.com/office/powerpoint/2010/main" val="1046574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folie + Bild">
    <p:spTree>
      <p:nvGrpSpPr>
        <p:cNvPr id="1" name=""/>
        <p:cNvGrpSpPr/>
        <p:nvPr/>
      </p:nvGrpSpPr>
      <p:grpSpPr>
        <a:xfrm>
          <a:off x="0" y="0"/>
          <a:ext cx="0" cy="0"/>
          <a:chOff x="0" y="0"/>
          <a:chExt cx="0" cy="0"/>
        </a:xfrm>
      </p:grpSpPr>
      <p:sp>
        <p:nvSpPr>
          <p:cNvPr id="4" name="Bildplatzhalter 2"/>
          <p:cNvSpPr>
            <a:spLocks noGrp="1"/>
          </p:cNvSpPr>
          <p:nvPr>
            <p:ph type="pic" idx="10"/>
          </p:nvPr>
        </p:nvSpPr>
        <p:spPr>
          <a:xfrm>
            <a:off x="738187" y="5076776"/>
            <a:ext cx="3455987" cy="1655812"/>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r>
              <a:rPr lang="nl-NL"/>
              <a:t>Klik op het pictogram als u een afbeelding wilt toevoegen</a:t>
            </a:r>
            <a:endParaRPr lang="de-DE" dirty="0"/>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4006" y="827088"/>
            <a:ext cx="2642616" cy="719328"/>
          </a:xfrm>
          <a:prstGeom prst="rect">
            <a:avLst/>
          </a:prstGeom>
        </p:spPr>
      </p:pic>
      <p:sp>
        <p:nvSpPr>
          <p:cNvPr id="7" name="Titelplatzhalter 1"/>
          <p:cNvSpPr>
            <a:spLocks noGrp="1"/>
          </p:cNvSpPr>
          <p:nvPr>
            <p:ph type="title"/>
          </p:nvPr>
        </p:nvSpPr>
        <p:spPr>
          <a:xfrm>
            <a:off x="738188" y="1946486"/>
            <a:ext cx="3524995" cy="3253099"/>
          </a:xfrm>
          <a:prstGeom prst="rect">
            <a:avLst/>
          </a:prstGeom>
        </p:spPr>
        <p:txBody>
          <a:bodyPr vert="horz" lIns="99569" tIns="49785" rIns="99569" bIns="49785" rtlCol="0" anchor="t">
            <a:normAutofit/>
          </a:bodyPr>
          <a:lstStyle/>
          <a:p>
            <a:r>
              <a:rPr lang="nl-NL"/>
              <a:t>Klik om de stijl te bewerken</a:t>
            </a:r>
            <a:endParaRPr lang="de-DE" dirty="0"/>
          </a:p>
        </p:txBody>
      </p:sp>
      <p:sp>
        <p:nvSpPr>
          <p:cNvPr id="8" name="Inhaltsplatzhalter 5"/>
          <p:cNvSpPr>
            <a:spLocks noGrp="1"/>
          </p:cNvSpPr>
          <p:nvPr>
            <p:ph sz="quarter" idx="4"/>
          </p:nvPr>
        </p:nvSpPr>
        <p:spPr>
          <a:xfrm>
            <a:off x="4430847" y="2029560"/>
            <a:ext cx="5524365" cy="4703027"/>
          </a:xfrm>
        </p:spPr>
        <p:txBody>
          <a:bodyPr>
            <a:normAutofit/>
          </a:bodyPr>
          <a:lstStyle>
            <a:lvl1pPr>
              <a:defRPr sz="2200"/>
            </a:lvl1pPr>
            <a:lvl2pPr>
              <a:defRPr sz="2200"/>
            </a:lvl2pPr>
            <a:lvl3pPr>
              <a:defRPr sz="2200"/>
            </a:lvl3pPr>
            <a:lvl4pPr>
              <a:defRPr sz="2200"/>
            </a:lvl4pPr>
            <a:lvl5pPr>
              <a:defRPr sz="2200"/>
            </a:lvl5pPr>
            <a:lvl6pPr>
              <a:defRPr sz="1700"/>
            </a:lvl6pPr>
            <a:lvl7pPr>
              <a:defRPr sz="1700"/>
            </a:lvl7pPr>
            <a:lvl8pPr>
              <a:defRPr sz="1700"/>
            </a:lvl8pPr>
            <a:lvl9pPr>
              <a:defRPr sz="17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dirty="0"/>
          </a:p>
        </p:txBody>
      </p:sp>
    </p:spTree>
    <p:extLst>
      <p:ext uri="{BB962C8B-B14F-4D97-AF65-F5344CB8AC3E}">
        <p14:creationId xmlns:p14="http://schemas.microsoft.com/office/powerpoint/2010/main" val="670551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folie">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a:t>Klik om de stijl te bewerken</a:t>
            </a:r>
            <a:endParaRPr lang="de-DE"/>
          </a:p>
        </p:txBody>
      </p:sp>
      <p:sp>
        <p:nvSpPr>
          <p:cNvPr id="8" name="Inhaltsplatzhalter 5"/>
          <p:cNvSpPr>
            <a:spLocks noGrp="1"/>
          </p:cNvSpPr>
          <p:nvPr>
            <p:ph sz="quarter" idx="4"/>
          </p:nvPr>
        </p:nvSpPr>
        <p:spPr>
          <a:xfrm>
            <a:off x="4430847" y="2029560"/>
            <a:ext cx="5524365" cy="4703027"/>
          </a:xfrm>
        </p:spPr>
        <p:txBody>
          <a:bodyPr>
            <a:normAutofit/>
          </a:bodyPr>
          <a:lstStyle>
            <a:lvl1pPr>
              <a:defRPr sz="2200"/>
            </a:lvl1pPr>
            <a:lvl2pPr>
              <a:defRPr sz="2200"/>
            </a:lvl2pPr>
            <a:lvl3pPr>
              <a:defRPr sz="2200"/>
            </a:lvl3pPr>
            <a:lvl4pPr>
              <a:defRPr sz="2200"/>
            </a:lvl4pPr>
            <a:lvl5pPr>
              <a:defRPr sz="2200"/>
            </a:lvl5pPr>
            <a:lvl6pPr>
              <a:defRPr sz="1700"/>
            </a:lvl6pPr>
            <a:lvl7pPr>
              <a:defRPr sz="1700"/>
            </a:lvl7pPr>
            <a:lvl8pPr>
              <a:defRPr sz="1700"/>
            </a:lvl8pPr>
            <a:lvl9pPr>
              <a:defRPr sz="17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dirty="0"/>
          </a:p>
        </p:txBody>
      </p:sp>
    </p:spTree>
    <p:extLst>
      <p:ext uri="{BB962C8B-B14F-4D97-AF65-F5344CB8AC3E}">
        <p14:creationId xmlns:p14="http://schemas.microsoft.com/office/powerpoint/2010/main" val="148142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folie +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4" name="Bildplatzhalter 3"/>
          <p:cNvSpPr>
            <a:spLocks noGrp="1"/>
          </p:cNvSpPr>
          <p:nvPr>
            <p:ph type="pic" sz="quarter" idx="10"/>
          </p:nvPr>
        </p:nvSpPr>
        <p:spPr>
          <a:xfrm>
            <a:off x="4543872" y="1959536"/>
            <a:ext cx="5411342" cy="4773052"/>
          </a:xfrm>
        </p:spPr>
        <p:txBody>
          <a:bodyPr/>
          <a:lstStyle/>
          <a:p>
            <a:r>
              <a:rPr lang="nl-NL"/>
              <a:t>Klik op het pictogram als u een afbeelding wilt toevoegen</a:t>
            </a:r>
            <a:endParaRPr lang="de-DE" dirty="0"/>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4006" y="827088"/>
            <a:ext cx="2642616" cy="719328"/>
          </a:xfrm>
          <a:prstGeom prst="rect">
            <a:avLst/>
          </a:prstGeom>
        </p:spPr>
      </p:pic>
    </p:spTree>
    <p:extLst>
      <p:ext uri="{BB962C8B-B14F-4D97-AF65-F5344CB8AC3E}">
        <p14:creationId xmlns:p14="http://schemas.microsoft.com/office/powerpoint/2010/main" val="1061610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38188" y="1946486"/>
            <a:ext cx="3524995" cy="3253099"/>
          </a:xfrm>
          <a:prstGeom prst="rect">
            <a:avLst/>
          </a:prstGeom>
        </p:spPr>
        <p:txBody>
          <a:bodyPr vert="horz" lIns="99569" tIns="49785" rIns="99569" bIns="49785" rtlCol="0" anchor="t">
            <a:normAutofit/>
          </a:bodyPr>
          <a:lstStyle/>
          <a:p>
            <a:r>
              <a:rPr lang="de-DE" dirty="0"/>
              <a:t>Titelmasterformat durch Klicken bearbeiten</a:t>
            </a:r>
          </a:p>
        </p:txBody>
      </p:sp>
      <p:sp>
        <p:nvSpPr>
          <p:cNvPr id="3" name="Textplatzhalter 2"/>
          <p:cNvSpPr>
            <a:spLocks noGrp="1"/>
          </p:cNvSpPr>
          <p:nvPr>
            <p:ph type="body" idx="1"/>
          </p:nvPr>
        </p:nvSpPr>
        <p:spPr>
          <a:xfrm>
            <a:off x="4435842" y="2040018"/>
            <a:ext cx="5510746" cy="4692570"/>
          </a:xfrm>
          <a:prstGeom prst="rect">
            <a:avLst/>
          </a:prstGeom>
        </p:spPr>
        <p:txBody>
          <a:bodyPr vert="horz" lIns="99569" tIns="49785" rIns="99569" bIns="49785"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17401592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53" r:id="rId4"/>
    <p:sldLayoutId id="2147483658" r:id="rId5"/>
    <p:sldLayoutId id="2147483659" r:id="rId6"/>
    <p:sldLayoutId id="2147483661" r:id="rId7"/>
  </p:sldLayoutIdLst>
  <p:txStyles>
    <p:titleStyle>
      <a:lvl1pPr algn="r" defTabSz="995690" rtl="0" eaLnBrk="1" latinLnBrk="0" hangingPunct="1">
        <a:lnSpc>
          <a:spcPts val="3400"/>
        </a:lnSpc>
        <a:spcBef>
          <a:spcPct val="0"/>
        </a:spcBef>
        <a:buNone/>
        <a:defRPr sz="3100" kern="1200">
          <a:solidFill>
            <a:schemeClr val="tx1">
              <a:lumMod val="50000"/>
              <a:lumOff val="50000"/>
            </a:schemeClr>
          </a:solidFill>
          <a:latin typeface="+mj-lt"/>
          <a:ea typeface="+mj-ea"/>
          <a:cs typeface="+mj-cs"/>
        </a:defRPr>
      </a:lvl1pPr>
    </p:titleStyle>
    <p:bodyStyle>
      <a:lvl1pPr marL="177800" indent="-177800"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1pPr>
      <a:lvl2pPr marL="719138" indent="-177800" algn="l" defTabSz="995690" rtl="0" eaLnBrk="1" latinLnBrk="0" hangingPunct="1">
        <a:spcBef>
          <a:spcPct val="20000"/>
        </a:spcBef>
        <a:buFont typeface="Calibri" pitchFamily="34" charset="0"/>
        <a:buChar char="»"/>
        <a:defRPr sz="22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177/1558689807306148"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sz="quarter" idx="4"/>
          </p:nvPr>
        </p:nvSpPr>
        <p:spPr>
          <a:xfrm>
            <a:off x="0" y="2637631"/>
            <a:ext cx="10693400" cy="1219200"/>
          </a:xfrm>
        </p:spPr>
        <p:txBody>
          <a:bodyPr>
            <a:noAutofit/>
          </a:bodyPr>
          <a:lstStyle/>
          <a:p>
            <a:pPr marL="0" indent="0" algn="ctr">
              <a:spcBef>
                <a:spcPct val="0"/>
              </a:spcBef>
              <a:buNone/>
            </a:pPr>
            <a:r>
              <a:rPr lang="de-AT" sz="3600" dirty="0">
                <a:solidFill>
                  <a:schemeClr val="tx1">
                    <a:lumMod val="50000"/>
                    <a:lumOff val="50000"/>
                  </a:schemeClr>
                </a:solidFill>
                <a:latin typeface="+mj-lt"/>
                <a:ea typeface="+mj-ea"/>
                <a:cs typeface="+mj-cs"/>
              </a:rPr>
              <a:t>Warum qualitative Methoden nicht zeigen, </a:t>
            </a:r>
          </a:p>
          <a:p>
            <a:pPr marL="0" indent="0" algn="ctr">
              <a:spcBef>
                <a:spcPct val="0"/>
              </a:spcBef>
              <a:buNone/>
            </a:pPr>
            <a:r>
              <a:rPr lang="de-AT" sz="3600" dirty="0">
                <a:solidFill>
                  <a:schemeClr val="tx1">
                    <a:lumMod val="50000"/>
                    <a:lumOff val="50000"/>
                  </a:schemeClr>
                </a:solidFill>
                <a:latin typeface="+mj-lt"/>
                <a:ea typeface="+mj-ea"/>
                <a:cs typeface="+mj-cs"/>
              </a:rPr>
              <a:t>was hinter dem quantitativen Effekt steckt</a:t>
            </a:r>
          </a:p>
          <a:p>
            <a:pPr marL="0" indent="0" algn="ctr">
              <a:lnSpc>
                <a:spcPts val="3400"/>
              </a:lnSpc>
              <a:spcBef>
                <a:spcPct val="0"/>
              </a:spcBef>
              <a:buNone/>
            </a:pPr>
            <a:endParaRPr lang="de-AT" sz="3600" dirty="0">
              <a:solidFill>
                <a:schemeClr val="tx1">
                  <a:lumMod val="50000"/>
                  <a:lumOff val="50000"/>
                </a:schemeClr>
              </a:solidFill>
              <a:latin typeface="+mj-lt"/>
              <a:ea typeface="+mj-ea"/>
              <a:cs typeface="+mj-cs"/>
            </a:endParaRPr>
          </a:p>
          <a:p>
            <a:pPr marL="0" indent="0" algn="ctr">
              <a:lnSpc>
                <a:spcPts val="3400"/>
              </a:lnSpc>
              <a:spcBef>
                <a:spcPct val="0"/>
              </a:spcBef>
              <a:buNone/>
            </a:pPr>
            <a:endParaRPr lang="de-AT" sz="3600" dirty="0">
              <a:solidFill>
                <a:schemeClr val="tx1">
                  <a:lumMod val="50000"/>
                  <a:lumOff val="50000"/>
                </a:schemeClr>
              </a:solidFill>
              <a:latin typeface="+mj-lt"/>
              <a:ea typeface="+mj-ea"/>
              <a:cs typeface="+mj-cs"/>
            </a:endParaRPr>
          </a:p>
          <a:p>
            <a:pPr marL="0" indent="0" algn="ctr">
              <a:lnSpc>
                <a:spcPts val="3400"/>
              </a:lnSpc>
              <a:spcBef>
                <a:spcPct val="0"/>
              </a:spcBef>
              <a:buNone/>
            </a:pPr>
            <a:endParaRPr lang="de-AT" sz="2800" dirty="0">
              <a:solidFill>
                <a:schemeClr val="tx1">
                  <a:lumMod val="50000"/>
                  <a:lumOff val="50000"/>
                </a:schemeClr>
              </a:solidFill>
              <a:latin typeface="+mj-lt"/>
              <a:ea typeface="+mj-ea"/>
              <a:cs typeface="+mj-cs"/>
            </a:endParaRPr>
          </a:p>
          <a:p>
            <a:pPr marL="0" indent="0" algn="ctr">
              <a:lnSpc>
                <a:spcPts val="3400"/>
              </a:lnSpc>
              <a:spcBef>
                <a:spcPct val="0"/>
              </a:spcBef>
              <a:buNone/>
            </a:pPr>
            <a:r>
              <a:rPr lang="de-AT" sz="2800" dirty="0">
                <a:solidFill>
                  <a:schemeClr val="tx1">
                    <a:lumMod val="50000"/>
                    <a:lumOff val="50000"/>
                  </a:schemeClr>
                </a:solidFill>
                <a:latin typeface="+mj-lt"/>
                <a:ea typeface="+mj-ea"/>
                <a:cs typeface="+mj-cs"/>
              </a:rPr>
              <a:t>	Judith Schoonenboom, Universität Wien</a:t>
            </a:r>
          </a:p>
          <a:p>
            <a:pPr marL="0" indent="0">
              <a:buNone/>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endParaRPr lang="en-US" sz="3600" dirty="0"/>
          </a:p>
        </p:txBody>
      </p:sp>
    </p:spTree>
    <p:extLst>
      <p:ext uri="{BB962C8B-B14F-4D97-AF65-F5344CB8AC3E}">
        <p14:creationId xmlns:p14="http://schemas.microsoft.com/office/powerpoint/2010/main" val="2608843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3700" y="293088"/>
            <a:ext cx="9906000" cy="609600"/>
          </a:xfrm>
        </p:spPr>
        <p:txBody>
          <a:bodyPr anchor="ctr">
            <a:normAutofit/>
          </a:bodyPr>
          <a:lstStyle/>
          <a:p>
            <a:pPr algn="l"/>
            <a:r>
              <a:rPr lang="en-GB" sz="2800" dirty="0" err="1"/>
              <a:t>Literatur</a:t>
            </a:r>
            <a:endParaRPr lang="en-GB" sz="2800" dirty="0"/>
          </a:p>
        </p:txBody>
      </p:sp>
      <p:sp>
        <p:nvSpPr>
          <p:cNvPr id="3" name="Tijdelijke aanduiding voor inhoud 2"/>
          <p:cNvSpPr>
            <a:spLocks noGrp="1"/>
          </p:cNvSpPr>
          <p:nvPr>
            <p:ph sz="quarter" idx="4"/>
          </p:nvPr>
        </p:nvSpPr>
        <p:spPr>
          <a:xfrm>
            <a:off x="241300" y="1037431"/>
            <a:ext cx="10210800" cy="6257131"/>
          </a:xfrm>
        </p:spPr>
        <p:txBody>
          <a:bodyPr>
            <a:noAutofit/>
          </a:bodyPr>
          <a:lstStyle/>
          <a:p>
            <a:pPr marR="0"/>
            <a:r>
              <a:rPr lang="en-US" sz="2800" dirty="0"/>
              <a:t>Lee, Y.-J., &amp; Greene, J. (2007). The predictive validity of an ESL placement test: A mixed methods approach. </a:t>
            </a:r>
            <a:r>
              <a:rPr lang="en-US" sz="2800" i="1" dirty="0"/>
              <a:t>Journal of Mixed Methods Research, 1, </a:t>
            </a:r>
            <a:r>
              <a:rPr lang="en-US" sz="2800" dirty="0"/>
              <a:t>366-389. </a:t>
            </a:r>
            <a:r>
              <a:rPr lang="en-US" sz="2800" dirty="0">
                <a:hlinkClick r:id="rId3"/>
              </a:rPr>
              <a:t>https://doi.org/10.1177/1558689807306148</a:t>
            </a:r>
            <a:endParaRPr lang="en-US" sz="2800" dirty="0"/>
          </a:p>
          <a:p>
            <a:pPr marR="0"/>
            <a:r>
              <a:rPr lang="en-US" sz="2800" dirty="0"/>
              <a:t>Pawson, R., &amp; Tilley, N. (1997). </a:t>
            </a:r>
            <a:r>
              <a:rPr lang="en-US" sz="2800" i="1" dirty="0"/>
              <a:t>Realistic evaluation</a:t>
            </a:r>
            <a:r>
              <a:rPr lang="en-US" sz="2800" dirty="0"/>
              <a:t>. Sage. </a:t>
            </a:r>
          </a:p>
          <a:p>
            <a:r>
              <a:rPr lang="en-US" sz="2800" dirty="0"/>
              <a:t>Schoonenboom, J. (2019). Develop your case! How controversial cases, subcases, and moderated cases can guide you through mixed methods data analysis. </a:t>
            </a:r>
            <a:r>
              <a:rPr lang="en-US" sz="2800" i="1" dirty="0"/>
              <a:t>Frontiers in psychology, 10</a:t>
            </a:r>
            <a:r>
              <a:rPr lang="en-US" sz="2800" dirty="0"/>
              <a:t>(1369). https://doi.org/10.3389/fpsyg.2019.01369 </a:t>
            </a:r>
          </a:p>
          <a:p>
            <a:r>
              <a:rPr lang="en-US" sz="2800" dirty="0"/>
              <a:t>Schoonenboom, J., &amp; Johnson, R. B. (2021). The case comparison table: A joint display for constructing and sorting simple tables as mixed analysis. In A. J. Onwuegbuzie &amp; R. B. Johnson (Eds.), </a:t>
            </a:r>
            <a:r>
              <a:rPr lang="en-US" sz="2800" i="1" dirty="0"/>
              <a:t>The Routledge reviewer's guide to mixed methods analysis </a:t>
            </a:r>
            <a:r>
              <a:rPr lang="en-US" sz="2800" dirty="0"/>
              <a:t>(pp. 277-288). Routledge. https://doi.org/10.4324/9780203729434-24 </a:t>
            </a:r>
          </a:p>
          <a:p>
            <a:pPr marR="0"/>
            <a:endParaRPr lang="en-US" sz="2000" dirty="0"/>
          </a:p>
        </p:txBody>
      </p:sp>
    </p:spTree>
    <p:extLst>
      <p:ext uri="{BB962C8B-B14F-4D97-AF65-F5344CB8AC3E}">
        <p14:creationId xmlns:p14="http://schemas.microsoft.com/office/powerpoint/2010/main" val="3654490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3700" y="2409031"/>
            <a:ext cx="9906000" cy="838200"/>
          </a:xfrm>
        </p:spPr>
        <p:txBody>
          <a:bodyPr anchor="ctr">
            <a:normAutofit/>
          </a:bodyPr>
          <a:lstStyle/>
          <a:p>
            <a:pPr algn="ctr"/>
            <a:r>
              <a:rPr lang="en-GB" sz="4000" dirty="0" err="1"/>
              <a:t>Vielen</a:t>
            </a:r>
            <a:r>
              <a:rPr lang="en-GB" sz="4000" dirty="0"/>
              <a:t> Dank für </a:t>
            </a:r>
            <a:r>
              <a:rPr lang="en-GB" sz="4000" dirty="0" err="1"/>
              <a:t>Ihre</a:t>
            </a:r>
            <a:r>
              <a:rPr lang="en-GB" sz="4000" dirty="0"/>
              <a:t> </a:t>
            </a:r>
            <a:r>
              <a:rPr lang="en-GB" sz="4000" dirty="0" err="1"/>
              <a:t>Aufmerksamkeit</a:t>
            </a:r>
            <a:r>
              <a:rPr lang="en-GB" sz="4000" dirty="0"/>
              <a:t>!</a:t>
            </a:r>
          </a:p>
        </p:txBody>
      </p:sp>
      <p:sp>
        <p:nvSpPr>
          <p:cNvPr id="3" name="Tijdelijke aanduiding voor inhoud 2"/>
          <p:cNvSpPr>
            <a:spLocks noGrp="1"/>
          </p:cNvSpPr>
          <p:nvPr>
            <p:ph sz="quarter" idx="4"/>
          </p:nvPr>
        </p:nvSpPr>
        <p:spPr>
          <a:xfrm>
            <a:off x="431800" y="4847431"/>
            <a:ext cx="9525000" cy="685800"/>
          </a:xfrm>
        </p:spPr>
        <p:txBody>
          <a:bodyPr>
            <a:noAutofit/>
          </a:bodyPr>
          <a:lstStyle/>
          <a:p>
            <a:pPr marL="0" lvl="0" indent="0" algn="ctr">
              <a:buNone/>
            </a:pPr>
            <a:r>
              <a:rPr lang="de-AT" sz="2800" dirty="0">
                <a:solidFill>
                  <a:srgbClr val="000000"/>
                </a:solidFill>
              </a:rPr>
              <a:t>judith.schoonenboom@univie.ac.at</a:t>
            </a:r>
          </a:p>
        </p:txBody>
      </p:sp>
    </p:spTree>
    <p:extLst>
      <p:ext uri="{BB962C8B-B14F-4D97-AF65-F5344CB8AC3E}">
        <p14:creationId xmlns:p14="http://schemas.microsoft.com/office/powerpoint/2010/main" val="158741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950" y="351631"/>
            <a:ext cx="9906000" cy="609600"/>
          </a:xfrm>
        </p:spPr>
        <p:txBody>
          <a:bodyPr anchor="ctr">
            <a:normAutofit/>
          </a:bodyPr>
          <a:lstStyle/>
          <a:p>
            <a:pPr algn="l"/>
            <a:r>
              <a:rPr lang="en-GB" sz="3600" dirty="0"/>
              <a:t>Lee and Greene 2007: design</a:t>
            </a:r>
          </a:p>
        </p:txBody>
      </p:sp>
      <p:sp>
        <p:nvSpPr>
          <p:cNvPr id="3" name="Tijdelijke aanduiding voor inhoud 2"/>
          <p:cNvSpPr>
            <a:spLocks noGrp="1"/>
          </p:cNvSpPr>
          <p:nvPr>
            <p:ph sz="quarter" idx="4"/>
          </p:nvPr>
        </p:nvSpPr>
        <p:spPr>
          <a:xfrm>
            <a:off x="241300" y="1037431"/>
            <a:ext cx="10210800" cy="5486400"/>
          </a:xfrm>
        </p:spPr>
        <p:txBody>
          <a:bodyPr>
            <a:noAutofit/>
          </a:bodyPr>
          <a:lstStyle/>
          <a:p>
            <a:pPr marL="0" lvl="0" indent="0">
              <a:buNone/>
            </a:pPr>
            <a:r>
              <a:rPr lang="en-US" sz="3600" dirty="0"/>
              <a:t>This study investigated the relationships between graduate students’ placement test scores for English as a second language (ESL) and three measures of academic performance (grade point average [GPA], faculty evaluations, and student self-assessments). Qualitative and quantitative data collection techniques (archival, questionnaires, and interviews) were used to collect data from 100 students and 55 faculty members. </a:t>
            </a:r>
            <a:r>
              <a:rPr lang="nl-NL" sz="3600" dirty="0"/>
              <a:t>(Lee &amp; Greene, 2007, p. 366)</a:t>
            </a:r>
            <a:endParaRPr lang="en-US" sz="3600" dirty="0"/>
          </a:p>
        </p:txBody>
      </p:sp>
    </p:spTree>
    <p:extLst>
      <p:ext uri="{BB962C8B-B14F-4D97-AF65-F5344CB8AC3E}">
        <p14:creationId xmlns:p14="http://schemas.microsoft.com/office/powerpoint/2010/main" val="34682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52450" y="275431"/>
            <a:ext cx="9588500" cy="609600"/>
          </a:xfrm>
        </p:spPr>
        <p:txBody>
          <a:bodyPr anchor="ctr">
            <a:normAutofit/>
          </a:bodyPr>
          <a:lstStyle/>
          <a:p>
            <a:pPr algn="l"/>
            <a:r>
              <a:rPr lang="en-GB" sz="3600" dirty="0"/>
              <a:t>Lee and Greene: conclusions</a:t>
            </a:r>
          </a:p>
        </p:txBody>
      </p:sp>
      <p:sp>
        <p:nvSpPr>
          <p:cNvPr id="3" name="Tijdelijke aanduiding voor inhoud 2"/>
          <p:cNvSpPr>
            <a:spLocks noGrp="1"/>
          </p:cNvSpPr>
          <p:nvPr>
            <p:ph sz="quarter" idx="4"/>
          </p:nvPr>
        </p:nvSpPr>
        <p:spPr>
          <a:xfrm>
            <a:off x="552450" y="1113631"/>
            <a:ext cx="9366250" cy="6172200"/>
          </a:xfrm>
        </p:spPr>
        <p:txBody>
          <a:bodyPr>
            <a:noAutofit/>
          </a:bodyPr>
          <a:lstStyle/>
          <a:p>
            <a:pPr marL="0" lvl="0" indent="0">
              <a:buNone/>
            </a:pPr>
            <a:r>
              <a:rPr lang="en-US" sz="3200" dirty="0"/>
              <a:t>Although nonsignificant correlations were found between test scores and GPA, qualitative findings indicated that English skills are an important factor affecting students’ course performance. Additional mixed methods analyses found that variations in students’ views of academic success and their relevant background knowledge </a:t>
            </a:r>
            <a:r>
              <a:rPr lang="en-US" sz="3200" b="1" dirty="0"/>
              <a:t>can help explain the overall insignificant relationship between ESL placement test scores and GPA</a:t>
            </a:r>
            <a:r>
              <a:rPr lang="en-US" sz="3200" dirty="0"/>
              <a:t>. This mix of methods thus illuminated particular strands of the complex relationships between English proficiencies and graduate-level academic performance. (Lee &amp; Greene, 2007, p. 366)</a:t>
            </a:r>
          </a:p>
        </p:txBody>
      </p:sp>
    </p:spTree>
    <p:extLst>
      <p:ext uri="{BB962C8B-B14F-4D97-AF65-F5344CB8AC3E}">
        <p14:creationId xmlns:p14="http://schemas.microsoft.com/office/powerpoint/2010/main" val="5292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3F0CE691-F754-EB20-601E-B7C464B6D789}"/>
              </a:ext>
            </a:extLst>
          </p:cNvPr>
          <p:cNvSpPr>
            <a:spLocks noGrp="1"/>
          </p:cNvSpPr>
          <p:nvPr>
            <p:ph type="title"/>
          </p:nvPr>
        </p:nvSpPr>
        <p:spPr/>
        <p:txBody>
          <a:bodyPr/>
          <a:lstStyle/>
          <a:p>
            <a:endParaRPr lang="de-AT"/>
          </a:p>
        </p:txBody>
      </p:sp>
      <p:graphicFrame>
        <p:nvGraphicFramePr>
          <p:cNvPr id="11" name="Inhaltsplatzhalter 10">
            <a:extLst>
              <a:ext uri="{FF2B5EF4-FFF2-40B4-BE49-F238E27FC236}">
                <a16:creationId xmlns:a16="http://schemas.microsoft.com/office/drawing/2014/main" id="{4B40794D-8782-1C2C-4102-82CF8802AF57}"/>
              </a:ext>
            </a:extLst>
          </p:cNvPr>
          <p:cNvGraphicFramePr>
            <a:graphicFrameLocks noGrp="1"/>
          </p:cNvGraphicFramePr>
          <p:nvPr>
            <p:ph sz="quarter" idx="4"/>
            <p:extLst>
              <p:ext uri="{D42A27DB-BD31-4B8C-83A1-F6EECF244321}">
                <p14:modId xmlns:p14="http://schemas.microsoft.com/office/powerpoint/2010/main" val="425228368"/>
              </p:ext>
            </p:extLst>
          </p:nvPr>
        </p:nvGraphicFramePr>
        <p:xfrm>
          <a:off x="0" y="8731"/>
          <a:ext cx="10693399" cy="7505700"/>
        </p:xfrm>
        <a:graphic>
          <a:graphicData uri="http://schemas.openxmlformats.org/drawingml/2006/table">
            <a:tbl>
              <a:tblPr>
                <a:tableStyleId>{7DF18680-E054-41AD-8BC1-D1AEF772440D}</a:tableStyleId>
              </a:tblPr>
              <a:tblGrid>
                <a:gridCol w="663156">
                  <a:extLst>
                    <a:ext uri="{9D8B030D-6E8A-4147-A177-3AD203B41FA5}">
                      <a16:colId xmlns:a16="http://schemas.microsoft.com/office/drawing/2014/main" val="2223456498"/>
                    </a:ext>
                  </a:extLst>
                </a:gridCol>
                <a:gridCol w="331578">
                  <a:extLst>
                    <a:ext uri="{9D8B030D-6E8A-4147-A177-3AD203B41FA5}">
                      <a16:colId xmlns:a16="http://schemas.microsoft.com/office/drawing/2014/main" val="1209744385"/>
                    </a:ext>
                  </a:extLst>
                </a:gridCol>
                <a:gridCol w="663156">
                  <a:extLst>
                    <a:ext uri="{9D8B030D-6E8A-4147-A177-3AD203B41FA5}">
                      <a16:colId xmlns:a16="http://schemas.microsoft.com/office/drawing/2014/main" val="3503643004"/>
                    </a:ext>
                  </a:extLst>
                </a:gridCol>
                <a:gridCol w="9035509">
                  <a:extLst>
                    <a:ext uri="{9D8B030D-6E8A-4147-A177-3AD203B41FA5}">
                      <a16:colId xmlns:a16="http://schemas.microsoft.com/office/drawing/2014/main" val="3600700670"/>
                    </a:ext>
                  </a:extLst>
                </a:gridCol>
              </a:tblGrid>
              <a:tr h="575101">
                <a:tc>
                  <a:txBody>
                    <a:bodyPr/>
                    <a:lstStyle/>
                    <a:p>
                      <a:pPr>
                        <a:lnSpc>
                          <a:spcPct val="115000"/>
                        </a:lnSpc>
                      </a:pPr>
                      <a:r>
                        <a:rPr lang="en-US" sz="2250" b="1">
                          <a:effectLst/>
                        </a:rPr>
                        <a:t>ID</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C</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GPA</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Quotation</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9509126"/>
                  </a:ext>
                </a:extLst>
              </a:tr>
              <a:tr h="377669">
                <a:tc>
                  <a:txBody>
                    <a:bodyPr/>
                    <a:lstStyle/>
                    <a:p>
                      <a:pPr>
                        <a:lnSpc>
                          <a:spcPct val="115000"/>
                        </a:lnSpc>
                      </a:pPr>
                      <a:r>
                        <a:rPr lang="en-US" sz="2250" b="1">
                          <a:effectLst/>
                        </a:rPr>
                        <a:t>0607</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4</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4.00</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I do not have any language problems.</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9026836"/>
                  </a:ext>
                </a:extLst>
              </a:tr>
              <a:tr h="778853">
                <a:tc>
                  <a:txBody>
                    <a:bodyPr/>
                    <a:lstStyle/>
                    <a:p>
                      <a:pPr>
                        <a:lnSpc>
                          <a:spcPct val="115000"/>
                        </a:lnSpc>
                      </a:pPr>
                      <a:r>
                        <a:rPr lang="en-US" sz="2250">
                          <a:effectLst/>
                        </a:rPr>
                        <a:t>2020</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3</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4.00</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dirty="0">
                          <a:effectLst/>
                        </a:rPr>
                        <a:t>I understand 80% of the lectures. Careful reading complements 20% of lack of understanding.</a:t>
                      </a:r>
                      <a:endParaRPr lang="de-AT" sz="22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2124912"/>
                  </a:ext>
                </a:extLst>
              </a:tr>
              <a:tr h="778853">
                <a:tc>
                  <a:txBody>
                    <a:bodyPr/>
                    <a:lstStyle/>
                    <a:p>
                      <a:pPr>
                        <a:lnSpc>
                          <a:spcPct val="115000"/>
                        </a:lnSpc>
                      </a:pPr>
                      <a:r>
                        <a:rPr lang="en-US" sz="2250">
                          <a:effectLst/>
                        </a:rPr>
                        <a:t>1315</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3</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4.00</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dirty="0">
                          <a:effectLst/>
                        </a:rPr>
                        <a:t>My biggest problem is related with speaking in English. I will get a good grade because my mathematical background is strong.</a:t>
                      </a:r>
                      <a:endParaRPr lang="de-AT" sz="22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5330815"/>
                  </a:ext>
                </a:extLst>
              </a:tr>
              <a:tr h="778853">
                <a:tc>
                  <a:txBody>
                    <a:bodyPr/>
                    <a:lstStyle/>
                    <a:p>
                      <a:pPr>
                        <a:lnSpc>
                          <a:spcPct val="115000"/>
                        </a:lnSpc>
                      </a:pPr>
                      <a:r>
                        <a:rPr lang="en-US" sz="2250">
                          <a:effectLst/>
                        </a:rPr>
                        <a:t>0609</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3</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4.00</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dirty="0">
                          <a:effectLst/>
                        </a:rPr>
                        <a:t>The professor is old so that his pronunciation is not clear. He usually handed out important contents and I could understand it by reading the textbook.</a:t>
                      </a:r>
                      <a:endParaRPr lang="de-AT" sz="22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1261420"/>
                  </a:ext>
                </a:extLst>
              </a:tr>
              <a:tr h="778853">
                <a:tc>
                  <a:txBody>
                    <a:bodyPr/>
                    <a:lstStyle/>
                    <a:p>
                      <a:pPr>
                        <a:lnSpc>
                          <a:spcPct val="115000"/>
                        </a:lnSpc>
                      </a:pPr>
                      <a:r>
                        <a:rPr lang="en-US" sz="2250">
                          <a:effectLst/>
                        </a:rPr>
                        <a:t>0620</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2</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4.00</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dirty="0">
                          <a:effectLst/>
                        </a:rPr>
                        <a:t>I understand only 60-70% of the lectures. It has made my scores less than my expectation.</a:t>
                      </a:r>
                      <a:endParaRPr lang="de-AT" sz="22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9717691"/>
                  </a:ext>
                </a:extLst>
              </a:tr>
              <a:tr h="778853">
                <a:tc>
                  <a:txBody>
                    <a:bodyPr/>
                    <a:lstStyle/>
                    <a:p>
                      <a:pPr>
                        <a:lnSpc>
                          <a:spcPct val="115000"/>
                        </a:lnSpc>
                      </a:pPr>
                      <a:r>
                        <a:rPr lang="en-US" sz="2250">
                          <a:effectLst/>
                        </a:rPr>
                        <a:t>2036</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3</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3.57</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dirty="0">
                          <a:effectLst/>
                        </a:rPr>
                        <a:t>The major problem is speaking. I spoke once or twice during the whole semester.</a:t>
                      </a:r>
                      <a:endParaRPr lang="de-AT" sz="22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09253603"/>
                  </a:ext>
                </a:extLst>
              </a:tr>
              <a:tr h="778853">
                <a:tc>
                  <a:txBody>
                    <a:bodyPr/>
                    <a:lstStyle/>
                    <a:p>
                      <a:pPr>
                        <a:lnSpc>
                          <a:spcPct val="115000"/>
                        </a:lnSpc>
                      </a:pPr>
                      <a:r>
                        <a:rPr lang="en-US" sz="2250">
                          <a:effectLst/>
                        </a:rPr>
                        <a:t>0610</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3</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3.53</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dirty="0">
                          <a:effectLst/>
                        </a:rPr>
                        <a:t>Listening is a problem. Lack of cultural knowledge interferes with understanding the concept.</a:t>
                      </a:r>
                      <a:endParaRPr lang="de-AT" sz="22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3073756"/>
                  </a:ext>
                </a:extLst>
              </a:tr>
              <a:tr h="778853">
                <a:tc>
                  <a:txBody>
                    <a:bodyPr/>
                    <a:lstStyle/>
                    <a:p>
                      <a:pPr>
                        <a:lnSpc>
                          <a:spcPct val="115000"/>
                        </a:lnSpc>
                      </a:pPr>
                      <a:r>
                        <a:rPr lang="en-US" sz="2250">
                          <a:effectLst/>
                        </a:rPr>
                        <a:t>2037</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2</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3.22</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a:effectLst/>
                        </a:rPr>
                        <a:t>Lack of knowledge about idiomatic expressions prevents me from understanding questions on the homework assignment.</a:t>
                      </a:r>
                      <a:endParaRPr lang="de-AT" sz="225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9853513"/>
                  </a:ext>
                </a:extLst>
              </a:tr>
              <a:tr h="1100959">
                <a:tc>
                  <a:txBody>
                    <a:bodyPr/>
                    <a:lstStyle/>
                    <a:p>
                      <a:pPr>
                        <a:lnSpc>
                          <a:spcPct val="115000"/>
                        </a:lnSpc>
                      </a:pPr>
                      <a:r>
                        <a:rPr lang="en-US" sz="2250" b="1">
                          <a:effectLst/>
                        </a:rPr>
                        <a:t>0608</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4</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2.89</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I understand almost 100% of the lectures. I understand the professor completely. […] Grades are not important. That is the least of my worries.</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1168701"/>
                  </a:ext>
                </a:extLst>
              </a:tr>
            </a:tbl>
          </a:graphicData>
        </a:graphic>
      </p:graphicFrame>
    </p:spTree>
    <p:extLst>
      <p:ext uri="{BB962C8B-B14F-4D97-AF65-F5344CB8AC3E}">
        <p14:creationId xmlns:p14="http://schemas.microsoft.com/office/powerpoint/2010/main" val="3530025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80171" y="427831"/>
            <a:ext cx="7933055" cy="609600"/>
          </a:xfrm>
        </p:spPr>
        <p:txBody>
          <a:bodyPr anchor="ctr">
            <a:normAutofit/>
          </a:bodyPr>
          <a:lstStyle/>
          <a:p>
            <a:pPr algn="l"/>
            <a:r>
              <a:rPr lang="en-GB" sz="3600" dirty="0"/>
              <a:t>Argumentation in Lee and Greene 2007</a:t>
            </a:r>
          </a:p>
        </p:txBody>
      </p:sp>
      <p:graphicFrame>
        <p:nvGraphicFramePr>
          <p:cNvPr id="7" name="Inhaltsplatzhalter 6">
            <a:extLst>
              <a:ext uri="{FF2B5EF4-FFF2-40B4-BE49-F238E27FC236}">
                <a16:creationId xmlns:a16="http://schemas.microsoft.com/office/drawing/2014/main" id="{409161B0-01D8-ABB3-7AAA-DCCC7F5C58DC}"/>
              </a:ext>
            </a:extLst>
          </p:cNvPr>
          <p:cNvGraphicFramePr>
            <a:graphicFrameLocks noGrp="1"/>
          </p:cNvGraphicFramePr>
          <p:nvPr>
            <p:ph sz="quarter" idx="4"/>
            <p:extLst>
              <p:ext uri="{D42A27DB-BD31-4B8C-83A1-F6EECF244321}">
                <p14:modId xmlns:p14="http://schemas.microsoft.com/office/powerpoint/2010/main" val="2721563136"/>
              </p:ext>
            </p:extLst>
          </p:nvPr>
        </p:nvGraphicFramePr>
        <p:xfrm>
          <a:off x="1380172" y="1764982"/>
          <a:ext cx="7933055" cy="4031298"/>
        </p:xfrm>
        <a:graphic>
          <a:graphicData uri="http://schemas.openxmlformats.org/drawingml/2006/table">
            <a:tbl>
              <a:tblPr>
                <a:tableStyleId>{7DF18680-E054-41AD-8BC1-D1AEF772440D}</a:tableStyleId>
              </a:tblPr>
              <a:tblGrid>
                <a:gridCol w="7933055">
                  <a:extLst>
                    <a:ext uri="{9D8B030D-6E8A-4147-A177-3AD203B41FA5}">
                      <a16:colId xmlns:a16="http://schemas.microsoft.com/office/drawing/2014/main" val="1019438260"/>
                    </a:ext>
                  </a:extLst>
                </a:gridCol>
              </a:tblGrid>
              <a:tr h="1019057">
                <a:tc>
                  <a:txBody>
                    <a:bodyPr/>
                    <a:lstStyle/>
                    <a:p>
                      <a:pPr>
                        <a:lnSpc>
                          <a:spcPct val="107000"/>
                        </a:lnSpc>
                        <a:spcAft>
                          <a:spcPts val="800"/>
                        </a:spcAft>
                      </a:pPr>
                      <a:r>
                        <a:rPr lang="en-US" sz="3600" dirty="0">
                          <a:effectLst/>
                        </a:rPr>
                        <a:t>English language skills affect course performance (qualitative)</a:t>
                      </a:r>
                      <a:endParaRPr lang="de-AT"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8116271"/>
                  </a:ext>
                </a:extLst>
              </a:tr>
              <a:tr h="1019057">
                <a:tc>
                  <a:txBody>
                    <a:bodyPr/>
                    <a:lstStyle/>
                    <a:p>
                      <a:pPr>
                        <a:lnSpc>
                          <a:spcPct val="107000"/>
                        </a:lnSpc>
                        <a:spcAft>
                          <a:spcPts val="800"/>
                        </a:spcAft>
                      </a:pPr>
                      <a:r>
                        <a:rPr lang="en-US" sz="3600" dirty="0">
                          <a:effectLst/>
                        </a:rPr>
                        <a:t>English language skills do not affect course performance… (quantitative)</a:t>
                      </a:r>
                      <a:endParaRPr lang="de-AT"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2360481"/>
                  </a:ext>
                </a:extLst>
              </a:tr>
              <a:tr h="1540111">
                <a:tc>
                  <a:txBody>
                    <a:bodyPr/>
                    <a:lstStyle/>
                    <a:p>
                      <a:pPr>
                        <a:lnSpc>
                          <a:spcPct val="107000"/>
                        </a:lnSpc>
                        <a:spcAft>
                          <a:spcPts val="800"/>
                        </a:spcAft>
                      </a:pPr>
                      <a:r>
                        <a:rPr lang="en-US" sz="3600" dirty="0">
                          <a:effectLst/>
                        </a:rPr>
                        <a:t>… because of variations in students’ views of academic success and their relevant background knowledge (qualitative)</a:t>
                      </a:r>
                      <a:endParaRPr lang="de-AT"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6390030"/>
                  </a:ext>
                </a:extLst>
              </a:tr>
            </a:tbl>
          </a:graphicData>
        </a:graphic>
      </p:graphicFrame>
    </p:spTree>
    <p:extLst>
      <p:ext uri="{BB962C8B-B14F-4D97-AF65-F5344CB8AC3E}">
        <p14:creationId xmlns:p14="http://schemas.microsoft.com/office/powerpoint/2010/main" val="1782584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3F0CE691-F754-EB20-601E-B7C464B6D789}"/>
              </a:ext>
            </a:extLst>
          </p:cNvPr>
          <p:cNvSpPr>
            <a:spLocks noGrp="1"/>
          </p:cNvSpPr>
          <p:nvPr>
            <p:ph type="title"/>
          </p:nvPr>
        </p:nvSpPr>
        <p:spPr/>
        <p:txBody>
          <a:bodyPr/>
          <a:lstStyle/>
          <a:p>
            <a:endParaRPr lang="de-AT"/>
          </a:p>
        </p:txBody>
      </p:sp>
      <p:graphicFrame>
        <p:nvGraphicFramePr>
          <p:cNvPr id="11" name="Inhaltsplatzhalter 10">
            <a:extLst>
              <a:ext uri="{FF2B5EF4-FFF2-40B4-BE49-F238E27FC236}">
                <a16:creationId xmlns:a16="http://schemas.microsoft.com/office/drawing/2014/main" id="{4B40794D-8782-1C2C-4102-82CF8802AF57}"/>
              </a:ext>
            </a:extLst>
          </p:cNvPr>
          <p:cNvGraphicFramePr>
            <a:graphicFrameLocks noGrp="1"/>
          </p:cNvGraphicFramePr>
          <p:nvPr>
            <p:ph sz="quarter" idx="4"/>
            <p:extLst>
              <p:ext uri="{D42A27DB-BD31-4B8C-83A1-F6EECF244321}">
                <p14:modId xmlns:p14="http://schemas.microsoft.com/office/powerpoint/2010/main" val="3211668909"/>
              </p:ext>
            </p:extLst>
          </p:nvPr>
        </p:nvGraphicFramePr>
        <p:xfrm>
          <a:off x="0" y="34131"/>
          <a:ext cx="10693399" cy="7886738"/>
        </p:xfrm>
        <a:graphic>
          <a:graphicData uri="http://schemas.openxmlformats.org/drawingml/2006/table">
            <a:tbl>
              <a:tblPr>
                <a:tableStyleId>{7DF18680-E054-41AD-8BC1-D1AEF772440D}</a:tableStyleId>
              </a:tblPr>
              <a:tblGrid>
                <a:gridCol w="663156">
                  <a:extLst>
                    <a:ext uri="{9D8B030D-6E8A-4147-A177-3AD203B41FA5}">
                      <a16:colId xmlns:a16="http://schemas.microsoft.com/office/drawing/2014/main" val="2223456498"/>
                    </a:ext>
                  </a:extLst>
                </a:gridCol>
                <a:gridCol w="331578">
                  <a:extLst>
                    <a:ext uri="{9D8B030D-6E8A-4147-A177-3AD203B41FA5}">
                      <a16:colId xmlns:a16="http://schemas.microsoft.com/office/drawing/2014/main" val="1209744385"/>
                    </a:ext>
                  </a:extLst>
                </a:gridCol>
                <a:gridCol w="663156">
                  <a:extLst>
                    <a:ext uri="{9D8B030D-6E8A-4147-A177-3AD203B41FA5}">
                      <a16:colId xmlns:a16="http://schemas.microsoft.com/office/drawing/2014/main" val="3503643004"/>
                    </a:ext>
                  </a:extLst>
                </a:gridCol>
                <a:gridCol w="9035509">
                  <a:extLst>
                    <a:ext uri="{9D8B030D-6E8A-4147-A177-3AD203B41FA5}">
                      <a16:colId xmlns:a16="http://schemas.microsoft.com/office/drawing/2014/main" val="3600700670"/>
                    </a:ext>
                  </a:extLst>
                </a:gridCol>
              </a:tblGrid>
              <a:tr h="575101">
                <a:tc>
                  <a:txBody>
                    <a:bodyPr/>
                    <a:lstStyle/>
                    <a:p>
                      <a:pPr>
                        <a:lnSpc>
                          <a:spcPct val="115000"/>
                        </a:lnSpc>
                      </a:pPr>
                      <a:r>
                        <a:rPr lang="en-US" sz="2250" b="1">
                          <a:effectLst/>
                        </a:rPr>
                        <a:t>ID</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C</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GPA</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Quotation</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9509126"/>
                  </a:ext>
                </a:extLst>
              </a:tr>
              <a:tr h="377669">
                <a:tc>
                  <a:txBody>
                    <a:bodyPr/>
                    <a:lstStyle/>
                    <a:p>
                      <a:pPr>
                        <a:lnSpc>
                          <a:spcPct val="115000"/>
                        </a:lnSpc>
                      </a:pPr>
                      <a:r>
                        <a:rPr lang="en-US" sz="2250" b="0" dirty="0">
                          <a:effectLst/>
                        </a:rPr>
                        <a:t>0607</a:t>
                      </a:r>
                      <a:endParaRPr lang="de-AT" sz="225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4</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4.00</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dirty="0">
                          <a:effectLst/>
                        </a:rPr>
                        <a:t>I do not have any language problems.</a:t>
                      </a:r>
                      <a:endParaRPr lang="de-AT" sz="225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9026836"/>
                  </a:ext>
                </a:extLst>
              </a:tr>
              <a:tr h="778853">
                <a:tc>
                  <a:txBody>
                    <a:bodyPr/>
                    <a:lstStyle/>
                    <a:p>
                      <a:pPr>
                        <a:lnSpc>
                          <a:spcPct val="115000"/>
                        </a:lnSpc>
                      </a:pPr>
                      <a:r>
                        <a:rPr lang="en-US" sz="2250" b="1" dirty="0">
                          <a:effectLst/>
                        </a:rPr>
                        <a:t>2020</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3</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4.00</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I understand 80% of the lectures. Careful reading complements 20% of lack of understanding.</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2124912"/>
                  </a:ext>
                </a:extLst>
              </a:tr>
              <a:tr h="778853">
                <a:tc>
                  <a:txBody>
                    <a:bodyPr/>
                    <a:lstStyle/>
                    <a:p>
                      <a:pPr>
                        <a:lnSpc>
                          <a:spcPct val="115000"/>
                        </a:lnSpc>
                      </a:pPr>
                      <a:r>
                        <a:rPr lang="en-US" sz="2250" b="1">
                          <a:effectLst/>
                        </a:rPr>
                        <a:t>1315</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3</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4.00</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My biggest problem is related with speaking in English. I will get a good grade because my mathematical background is strong.</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5330815"/>
                  </a:ext>
                </a:extLst>
              </a:tr>
              <a:tr h="778853">
                <a:tc>
                  <a:txBody>
                    <a:bodyPr/>
                    <a:lstStyle/>
                    <a:p>
                      <a:pPr>
                        <a:lnSpc>
                          <a:spcPct val="115000"/>
                        </a:lnSpc>
                      </a:pPr>
                      <a:r>
                        <a:rPr lang="en-US" sz="2250" b="1">
                          <a:effectLst/>
                        </a:rPr>
                        <a:t>0609</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3</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4.00</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The professor is old so that his pronunciation is not clear. He usually handed out important contents and I could understand it by reading the textbook.</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1261420"/>
                  </a:ext>
                </a:extLst>
              </a:tr>
              <a:tr h="778853">
                <a:tc>
                  <a:txBody>
                    <a:bodyPr/>
                    <a:lstStyle/>
                    <a:p>
                      <a:pPr>
                        <a:lnSpc>
                          <a:spcPct val="115000"/>
                        </a:lnSpc>
                      </a:pPr>
                      <a:r>
                        <a:rPr lang="en-US" sz="2250" b="1">
                          <a:effectLst/>
                        </a:rPr>
                        <a:t>0620</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2</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a:effectLst/>
                        </a:rPr>
                        <a:t>4.00</a:t>
                      </a:r>
                      <a:endParaRPr lang="de-AT" sz="2250" b="1">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1" dirty="0">
                          <a:effectLst/>
                        </a:rPr>
                        <a:t>I understand only 60-70% of the lectures. It has made my scores less than my expectation.</a:t>
                      </a:r>
                      <a:endParaRPr lang="de-AT" sz="225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9717691"/>
                  </a:ext>
                </a:extLst>
              </a:tr>
              <a:tr h="778853">
                <a:tc>
                  <a:txBody>
                    <a:bodyPr/>
                    <a:lstStyle/>
                    <a:p>
                      <a:pPr>
                        <a:lnSpc>
                          <a:spcPct val="115000"/>
                        </a:lnSpc>
                      </a:pPr>
                      <a:r>
                        <a:rPr lang="en-US" sz="2250" b="0">
                          <a:effectLst/>
                        </a:rPr>
                        <a:t>2036</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3</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3.57</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dirty="0">
                          <a:effectLst/>
                        </a:rPr>
                        <a:t>The major problem is speaking. I spoke once or twice during the whole semester.</a:t>
                      </a:r>
                      <a:endParaRPr lang="de-AT" sz="225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09253603"/>
                  </a:ext>
                </a:extLst>
              </a:tr>
              <a:tr h="778853">
                <a:tc>
                  <a:txBody>
                    <a:bodyPr/>
                    <a:lstStyle/>
                    <a:p>
                      <a:pPr>
                        <a:lnSpc>
                          <a:spcPct val="115000"/>
                        </a:lnSpc>
                      </a:pPr>
                      <a:r>
                        <a:rPr lang="en-US" sz="2250" b="0">
                          <a:effectLst/>
                        </a:rPr>
                        <a:t>0610</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3</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3.53</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dirty="0">
                          <a:effectLst/>
                        </a:rPr>
                        <a:t>Listening is a problem. Lack of cultural knowledge interferes with understanding the concept.</a:t>
                      </a:r>
                      <a:endParaRPr lang="de-AT" sz="225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3073756"/>
                  </a:ext>
                </a:extLst>
              </a:tr>
              <a:tr h="778853">
                <a:tc>
                  <a:txBody>
                    <a:bodyPr/>
                    <a:lstStyle/>
                    <a:p>
                      <a:pPr>
                        <a:lnSpc>
                          <a:spcPct val="115000"/>
                        </a:lnSpc>
                      </a:pPr>
                      <a:r>
                        <a:rPr lang="en-US" sz="2250" b="0">
                          <a:effectLst/>
                        </a:rPr>
                        <a:t>2037</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2</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3.22</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dirty="0">
                          <a:effectLst/>
                        </a:rPr>
                        <a:t>Lack of knowledge about idiomatic expressions prevents me from understanding questions on the homework assignment.</a:t>
                      </a:r>
                      <a:endParaRPr lang="de-AT" sz="225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9853513"/>
                  </a:ext>
                </a:extLst>
              </a:tr>
              <a:tr h="1100959">
                <a:tc>
                  <a:txBody>
                    <a:bodyPr/>
                    <a:lstStyle/>
                    <a:p>
                      <a:pPr>
                        <a:lnSpc>
                          <a:spcPct val="115000"/>
                        </a:lnSpc>
                      </a:pPr>
                      <a:r>
                        <a:rPr lang="en-US" sz="2250" b="0">
                          <a:effectLst/>
                        </a:rPr>
                        <a:t>0608</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4</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a:effectLst/>
                        </a:rPr>
                        <a:t>2.89</a:t>
                      </a:r>
                      <a:endParaRPr lang="de-AT" sz="2250" b="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pPr>
                      <a:r>
                        <a:rPr lang="en-US" sz="2250" b="0" dirty="0">
                          <a:effectLst/>
                        </a:rPr>
                        <a:t>I understand almost 100% of the lectures. I understand the professor completely. […] Grades are not important. That is the least of my worries.</a:t>
                      </a:r>
                      <a:endParaRPr lang="de-AT" sz="225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969" marR="3496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1168701"/>
                  </a:ext>
                </a:extLst>
              </a:tr>
            </a:tbl>
          </a:graphicData>
        </a:graphic>
      </p:graphicFrame>
    </p:spTree>
    <p:extLst>
      <p:ext uri="{BB962C8B-B14F-4D97-AF65-F5344CB8AC3E}">
        <p14:creationId xmlns:p14="http://schemas.microsoft.com/office/powerpoint/2010/main" val="3578351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099" y="275431"/>
            <a:ext cx="10363200" cy="609600"/>
          </a:xfrm>
        </p:spPr>
        <p:txBody>
          <a:bodyPr anchor="ctr">
            <a:normAutofit/>
          </a:bodyPr>
          <a:lstStyle/>
          <a:p>
            <a:pPr algn="l"/>
            <a:r>
              <a:rPr lang="en-GB" sz="3600" dirty="0"/>
              <a:t>Argumentation in Schoonenboom &amp; Johnson 2021</a:t>
            </a:r>
          </a:p>
        </p:txBody>
      </p:sp>
      <p:graphicFrame>
        <p:nvGraphicFramePr>
          <p:cNvPr id="7" name="Inhaltsplatzhalter 6">
            <a:extLst>
              <a:ext uri="{FF2B5EF4-FFF2-40B4-BE49-F238E27FC236}">
                <a16:creationId xmlns:a16="http://schemas.microsoft.com/office/drawing/2014/main" id="{409161B0-01D8-ABB3-7AAA-DCCC7F5C58DC}"/>
              </a:ext>
            </a:extLst>
          </p:cNvPr>
          <p:cNvGraphicFramePr>
            <a:graphicFrameLocks noGrp="1"/>
          </p:cNvGraphicFramePr>
          <p:nvPr>
            <p:ph sz="quarter" idx="4"/>
            <p:extLst>
              <p:ext uri="{D42A27DB-BD31-4B8C-83A1-F6EECF244321}">
                <p14:modId xmlns:p14="http://schemas.microsoft.com/office/powerpoint/2010/main" val="1868424631"/>
              </p:ext>
            </p:extLst>
          </p:nvPr>
        </p:nvGraphicFramePr>
        <p:xfrm>
          <a:off x="1380171" y="1799431"/>
          <a:ext cx="7933055" cy="3836271"/>
        </p:xfrm>
        <a:graphic>
          <a:graphicData uri="http://schemas.openxmlformats.org/drawingml/2006/table">
            <a:tbl>
              <a:tblPr>
                <a:tableStyleId>{7DF18680-E054-41AD-8BC1-D1AEF772440D}</a:tableStyleId>
              </a:tblPr>
              <a:tblGrid>
                <a:gridCol w="7933055">
                  <a:extLst>
                    <a:ext uri="{9D8B030D-6E8A-4147-A177-3AD203B41FA5}">
                      <a16:colId xmlns:a16="http://schemas.microsoft.com/office/drawing/2014/main" val="1019438260"/>
                    </a:ext>
                  </a:extLst>
                </a:gridCol>
              </a:tblGrid>
              <a:tr h="1019057">
                <a:tc>
                  <a:txBody>
                    <a:bodyPr/>
                    <a:lstStyle/>
                    <a:p>
                      <a:pPr marL="0" marR="0" lvl="0" indent="0" algn="l" defTabSz="995690" rtl="0" eaLnBrk="1" fontAlgn="auto" latinLnBrk="0" hangingPunct="1">
                        <a:lnSpc>
                          <a:spcPct val="107000"/>
                        </a:lnSpc>
                        <a:spcBef>
                          <a:spcPts val="0"/>
                        </a:spcBef>
                        <a:spcAft>
                          <a:spcPts val="800"/>
                        </a:spcAft>
                        <a:buClrTx/>
                        <a:buSzTx/>
                        <a:buFontTx/>
                        <a:buNone/>
                        <a:tabLst/>
                        <a:defRPr/>
                      </a:pPr>
                      <a:r>
                        <a:rPr lang="en-US" sz="3600" dirty="0">
                          <a:effectLst/>
                        </a:rPr>
                        <a:t>English language skills do not affect course performance (quantitative)</a:t>
                      </a:r>
                      <a:endParaRPr lang="de-AT"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8116271"/>
                  </a:ext>
                </a:extLst>
              </a:tr>
              <a:tr h="1019057">
                <a:tc>
                  <a:txBody>
                    <a:bodyPr/>
                    <a:lstStyle/>
                    <a:p>
                      <a:pPr marL="0" marR="0" lvl="0" indent="0" algn="l" defTabSz="995690" rtl="0" eaLnBrk="1" fontAlgn="auto" latinLnBrk="0" hangingPunct="1">
                        <a:lnSpc>
                          <a:spcPct val="107000"/>
                        </a:lnSpc>
                        <a:spcBef>
                          <a:spcPts val="0"/>
                        </a:spcBef>
                        <a:spcAft>
                          <a:spcPts val="800"/>
                        </a:spcAft>
                        <a:buClrTx/>
                        <a:buSzTx/>
                        <a:buFontTx/>
                        <a:buNone/>
                        <a:tabLst/>
                        <a:defRPr/>
                      </a:pPr>
                      <a:r>
                        <a:rPr lang="en-US" sz="3600" dirty="0">
                          <a:effectLst/>
                        </a:rPr>
                        <a:t>English language skills affect course performance… (qualitative)</a:t>
                      </a:r>
                      <a:endParaRPr lang="de-AT"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2360481"/>
                  </a:ext>
                </a:extLst>
              </a:tr>
              <a:tr h="1540111">
                <a:tc>
                  <a:txBody>
                    <a:bodyPr/>
                    <a:lstStyle/>
                    <a:p>
                      <a:pPr>
                        <a:lnSpc>
                          <a:spcPct val="107000"/>
                        </a:lnSpc>
                        <a:spcAft>
                          <a:spcPts val="800"/>
                        </a:spcAft>
                      </a:pPr>
                      <a:r>
                        <a:rPr lang="en-US" sz="3600" dirty="0">
                          <a:effectLst/>
                          <a:latin typeface="Calibri" panose="020F0502020204030204" pitchFamily="34" charset="0"/>
                          <a:ea typeface="Calibri" panose="020F0502020204030204" pitchFamily="34" charset="0"/>
                          <a:cs typeface="Times New Roman" panose="02020603050405020304" pitchFamily="18" charset="0"/>
                        </a:rPr>
                        <a:t>… unless students deliberately use compensation strategies (mixed)</a:t>
                      </a:r>
                      <a:endParaRPr lang="de-AT"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6390030"/>
                  </a:ext>
                </a:extLst>
              </a:tr>
            </a:tbl>
          </a:graphicData>
        </a:graphic>
      </p:graphicFrame>
    </p:spTree>
    <p:extLst>
      <p:ext uri="{BB962C8B-B14F-4D97-AF65-F5344CB8AC3E}">
        <p14:creationId xmlns:p14="http://schemas.microsoft.com/office/powerpoint/2010/main" val="4090482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B0B75FC1-8288-8620-3051-69698AB15ED0}"/>
              </a:ext>
            </a:extLst>
          </p:cNvPr>
          <p:cNvGraphicFramePr>
            <a:graphicFrameLocks noGrp="1"/>
          </p:cNvGraphicFramePr>
          <p:nvPr>
            <p:ph sz="quarter" idx="4"/>
            <p:extLst>
              <p:ext uri="{D42A27DB-BD31-4B8C-83A1-F6EECF244321}">
                <p14:modId xmlns:p14="http://schemas.microsoft.com/office/powerpoint/2010/main" val="1435646197"/>
              </p:ext>
            </p:extLst>
          </p:nvPr>
        </p:nvGraphicFramePr>
        <p:xfrm>
          <a:off x="0" y="1"/>
          <a:ext cx="10693400" cy="7561261"/>
        </p:xfrm>
        <a:graphic>
          <a:graphicData uri="http://schemas.openxmlformats.org/drawingml/2006/table">
            <a:tbl>
              <a:tblPr>
                <a:tableStyleId>{5C22544A-7EE6-4342-B048-85BDC9FD1C3A}</a:tableStyleId>
              </a:tblPr>
              <a:tblGrid>
                <a:gridCol w="5346700">
                  <a:extLst>
                    <a:ext uri="{9D8B030D-6E8A-4147-A177-3AD203B41FA5}">
                      <a16:colId xmlns:a16="http://schemas.microsoft.com/office/drawing/2014/main" val="396291821"/>
                    </a:ext>
                  </a:extLst>
                </a:gridCol>
                <a:gridCol w="5346700">
                  <a:extLst>
                    <a:ext uri="{9D8B030D-6E8A-4147-A177-3AD203B41FA5}">
                      <a16:colId xmlns:a16="http://schemas.microsoft.com/office/drawing/2014/main" val="2267240156"/>
                    </a:ext>
                  </a:extLst>
                </a:gridCol>
              </a:tblGrid>
              <a:tr h="1153225">
                <a:tc>
                  <a:txBody>
                    <a:bodyPr/>
                    <a:lstStyle/>
                    <a:p>
                      <a:pPr>
                        <a:lnSpc>
                          <a:spcPct val="107000"/>
                        </a:lnSpc>
                        <a:spcAft>
                          <a:spcPts val="800"/>
                        </a:spcAft>
                      </a:pPr>
                      <a:r>
                        <a:rPr lang="en-US" sz="3200" b="1" dirty="0">
                          <a:effectLst/>
                        </a:rPr>
                        <a:t>Lee and Greene (2007)</a:t>
                      </a:r>
                      <a:endParaRPr lang="de-AT" sz="3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840" marR="658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b="1" dirty="0">
                          <a:effectLst/>
                        </a:rPr>
                        <a:t>Schoonenboom and Johnson (2021)</a:t>
                      </a:r>
                      <a:endParaRPr lang="de-AT" sz="3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840" marR="658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5018615"/>
                  </a:ext>
                </a:extLst>
              </a:tr>
              <a:tr h="1742897">
                <a:tc>
                  <a:txBody>
                    <a:bodyPr/>
                    <a:lstStyle/>
                    <a:p>
                      <a:pPr>
                        <a:lnSpc>
                          <a:spcPct val="107000"/>
                        </a:lnSpc>
                        <a:spcAft>
                          <a:spcPts val="800"/>
                        </a:spcAft>
                      </a:pPr>
                      <a:r>
                        <a:rPr lang="en-US" sz="3200">
                          <a:effectLst/>
                        </a:rPr>
                        <a:t>English language skills affect course performance (qualitative)</a:t>
                      </a:r>
                      <a:endParaRPr lang="de-AT" sz="3200">
                        <a:effectLst/>
                        <a:latin typeface="Calibri" panose="020F0502020204030204" pitchFamily="34" charset="0"/>
                        <a:ea typeface="Calibri" panose="020F0502020204030204" pitchFamily="34" charset="0"/>
                        <a:cs typeface="Times New Roman" panose="02020603050405020304" pitchFamily="18" charset="0"/>
                      </a:endParaRPr>
                    </a:p>
                  </a:txBody>
                  <a:tcPr marL="65840" marR="658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dirty="0">
                          <a:effectLst/>
                        </a:rPr>
                        <a:t>English language skills do not affect course performance (quantitative)</a:t>
                      </a:r>
                      <a:endParaRPr lang="de-AT"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5840" marR="658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2984119"/>
                  </a:ext>
                </a:extLst>
              </a:tr>
              <a:tr h="1742897">
                <a:tc>
                  <a:txBody>
                    <a:bodyPr/>
                    <a:lstStyle/>
                    <a:p>
                      <a:pPr>
                        <a:lnSpc>
                          <a:spcPct val="107000"/>
                        </a:lnSpc>
                        <a:spcAft>
                          <a:spcPts val="800"/>
                        </a:spcAft>
                      </a:pPr>
                      <a:r>
                        <a:rPr lang="en-US" sz="3200">
                          <a:effectLst/>
                        </a:rPr>
                        <a:t>English language skills do not affect course performance… (quantitative)</a:t>
                      </a:r>
                      <a:endParaRPr lang="de-AT" sz="3200">
                        <a:effectLst/>
                        <a:latin typeface="Calibri" panose="020F0502020204030204" pitchFamily="34" charset="0"/>
                        <a:ea typeface="Calibri" panose="020F0502020204030204" pitchFamily="34" charset="0"/>
                        <a:cs typeface="Times New Roman" panose="02020603050405020304" pitchFamily="18" charset="0"/>
                      </a:endParaRPr>
                    </a:p>
                  </a:txBody>
                  <a:tcPr marL="65840" marR="658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dirty="0">
                          <a:effectLst/>
                        </a:rPr>
                        <a:t>English language skills affect course performance… (qualitative)</a:t>
                      </a:r>
                      <a:endParaRPr lang="de-AT"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5840" marR="658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98334"/>
                  </a:ext>
                </a:extLst>
              </a:tr>
              <a:tr h="2922242">
                <a:tc>
                  <a:txBody>
                    <a:bodyPr/>
                    <a:lstStyle/>
                    <a:p>
                      <a:pPr>
                        <a:lnSpc>
                          <a:spcPct val="107000"/>
                        </a:lnSpc>
                        <a:spcAft>
                          <a:spcPts val="800"/>
                        </a:spcAft>
                      </a:pPr>
                      <a:r>
                        <a:rPr lang="en-US" sz="3200">
                          <a:effectLst/>
                        </a:rPr>
                        <a:t>… because of variations in students’ views of academic success and their relevant background knowledge (qualitative)</a:t>
                      </a:r>
                      <a:endParaRPr lang="de-AT" sz="3200">
                        <a:effectLst/>
                        <a:latin typeface="Calibri" panose="020F0502020204030204" pitchFamily="34" charset="0"/>
                        <a:ea typeface="Calibri" panose="020F0502020204030204" pitchFamily="34" charset="0"/>
                        <a:cs typeface="Times New Roman" panose="02020603050405020304" pitchFamily="18" charset="0"/>
                      </a:endParaRPr>
                    </a:p>
                  </a:txBody>
                  <a:tcPr marL="65840" marR="658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dirty="0">
                          <a:effectLst/>
                        </a:rPr>
                        <a:t>… unless students deliberately use compensation strategies (mixed)</a:t>
                      </a:r>
                      <a:endParaRPr lang="de-AT"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5840" marR="658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4198442"/>
                  </a:ext>
                </a:extLst>
              </a:tr>
            </a:tbl>
          </a:graphicData>
        </a:graphic>
      </p:graphicFrame>
    </p:spTree>
    <p:extLst>
      <p:ext uri="{BB962C8B-B14F-4D97-AF65-F5344CB8AC3E}">
        <p14:creationId xmlns:p14="http://schemas.microsoft.com/office/powerpoint/2010/main" val="1512748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950" y="351631"/>
            <a:ext cx="9906000" cy="990600"/>
          </a:xfrm>
        </p:spPr>
        <p:txBody>
          <a:bodyPr anchor="ctr">
            <a:normAutofit/>
          </a:bodyPr>
          <a:lstStyle/>
          <a:p>
            <a:pPr algn="l"/>
            <a:r>
              <a:rPr lang="de-AT" sz="3600" dirty="0"/>
              <a:t>Warum qualitative Methoden nicht zeigen, was hinter dem quantitativen Effekt steckt</a:t>
            </a:r>
          </a:p>
        </p:txBody>
      </p:sp>
      <p:sp>
        <p:nvSpPr>
          <p:cNvPr id="3" name="Tijdelijke aanduiding voor inhoud 2"/>
          <p:cNvSpPr>
            <a:spLocks noGrp="1"/>
          </p:cNvSpPr>
          <p:nvPr>
            <p:ph sz="quarter" idx="4"/>
          </p:nvPr>
        </p:nvSpPr>
        <p:spPr>
          <a:xfrm>
            <a:off x="241300" y="1570831"/>
            <a:ext cx="10210800" cy="5486400"/>
          </a:xfrm>
        </p:spPr>
        <p:txBody>
          <a:bodyPr>
            <a:noAutofit/>
          </a:bodyPr>
          <a:lstStyle/>
          <a:p>
            <a:r>
              <a:rPr lang="de-AT" sz="3600" dirty="0"/>
              <a:t>Der quantitative Effekt entwickelt sich in der Folge der qualitativen Untersuchung weiter und hört auf, in seiner alten Form zu existieren. </a:t>
            </a:r>
          </a:p>
          <a:p>
            <a:r>
              <a:rPr lang="de-AT" sz="3600" dirty="0"/>
              <a:t>Neue Effekte entstehen, meistens unterschiedliche Effekte für unterschiedliche Grundgesamtheiten.</a:t>
            </a:r>
          </a:p>
          <a:p>
            <a:r>
              <a:rPr lang="de-AT" sz="3600" dirty="0"/>
              <a:t>Diese Weiterentwicklung ist der Mehrwert der Mixed-Methods-Forschung.</a:t>
            </a:r>
          </a:p>
          <a:p>
            <a:r>
              <a:rPr lang="en-US" sz="3600" dirty="0"/>
              <a:t>What works for whom in what circumstances (Pawson and Tilley 1997, </a:t>
            </a:r>
            <a:r>
              <a:rPr lang="en-US" sz="3600" i="1" dirty="0"/>
              <a:t>Realistic evaluation</a:t>
            </a:r>
            <a:r>
              <a:rPr lang="en-US" sz="3600" dirty="0"/>
              <a:t>, p. 85)</a:t>
            </a:r>
          </a:p>
        </p:txBody>
      </p:sp>
    </p:spTree>
    <p:extLst>
      <p:ext uri="{BB962C8B-B14F-4D97-AF65-F5344CB8AC3E}">
        <p14:creationId xmlns:p14="http://schemas.microsoft.com/office/powerpoint/2010/main" val="4178107556"/>
      </p:ext>
    </p:extLst>
  </p:cSld>
  <p:clrMapOvr>
    <a:masterClrMapping/>
  </p:clrMapOvr>
</p:sld>
</file>

<file path=ppt/theme/theme1.xml><?xml version="1.0" encoding="utf-8"?>
<a:theme xmlns:a="http://schemas.openxmlformats.org/drawingml/2006/main" name="Vorlage 1">
  <a:themeElements>
    <a:clrScheme name="Universität Wien">
      <a:dk1>
        <a:srgbClr val="000000"/>
      </a:dk1>
      <a:lt1>
        <a:sysClr val="window" lastClr="FFFFFF"/>
      </a:lt1>
      <a:dk2>
        <a:srgbClr val="595959"/>
      </a:dk2>
      <a:lt2>
        <a:srgbClr val="F2F2F2"/>
      </a:lt2>
      <a:accent1>
        <a:srgbClr val="006699"/>
      </a:accent1>
      <a:accent2>
        <a:srgbClr val="3988B0"/>
      </a:accent2>
      <a:accent3>
        <a:srgbClr val="71AAC6"/>
      </a:accent3>
      <a:accent4>
        <a:srgbClr val="AACCDD"/>
      </a:accent4>
      <a:accent5>
        <a:srgbClr val="E3EEF4"/>
      </a:accent5>
      <a:accent6>
        <a:srgbClr val="06547D"/>
      </a:accent6>
      <a:hlink>
        <a:srgbClr val="006699"/>
      </a:hlink>
      <a:folHlink>
        <a:srgbClr val="006699"/>
      </a:folHlink>
    </a:clrScheme>
    <a:fontScheme name="Universität Wien">
      <a:majorFont>
        <a:latin typeface="Cambria"/>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ppt-vorlage-2013a - Copy</Template>
  <TotalTime>0</TotalTime>
  <Words>1050</Words>
  <Application>Microsoft Office PowerPoint</Application>
  <PresentationFormat>Benutzerdefiniert</PresentationFormat>
  <Paragraphs>129</Paragraphs>
  <Slides>11</Slides>
  <Notes>11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Calibri</vt:lpstr>
      <vt:lpstr>Cambria</vt:lpstr>
      <vt:lpstr>Vorlage 1</vt:lpstr>
      <vt:lpstr>PowerPoint-Präsentation</vt:lpstr>
      <vt:lpstr>Lee and Greene 2007: design</vt:lpstr>
      <vt:lpstr>Lee and Greene: conclusions</vt:lpstr>
      <vt:lpstr>PowerPoint-Präsentation</vt:lpstr>
      <vt:lpstr>Argumentation in Lee and Greene 2007</vt:lpstr>
      <vt:lpstr>PowerPoint-Präsentation</vt:lpstr>
      <vt:lpstr>Argumentation in Schoonenboom &amp; Johnson 2021</vt:lpstr>
      <vt:lpstr>PowerPoint-Präsentation</vt:lpstr>
      <vt:lpstr>Warum qualitative Methoden nicht zeigen, was hinter dem quantitativen Effekt steckt</vt:lpstr>
      <vt:lpstr>Literatur</vt:lpstr>
      <vt:lpstr>Vielen Dank für Ihre Aufmerksamkeit!</vt:lpstr>
    </vt:vector>
  </TitlesOfParts>
  <Company>Vrije Universiteit Amsterdam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 in educational research</dc:title>
  <dc:creator>Judith Schoonenboom</dc:creator>
  <cp:lastModifiedBy>Reviewer</cp:lastModifiedBy>
  <cp:revision>375</cp:revision>
  <cp:lastPrinted>2022-05-29T08:26:03Z</cp:lastPrinted>
  <dcterms:created xsi:type="dcterms:W3CDTF">2015-10-15T06:48:32Z</dcterms:created>
  <dcterms:modified xsi:type="dcterms:W3CDTF">2022-07-01T09:41:07Z</dcterms:modified>
</cp:coreProperties>
</file>